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6" r:id="rId1"/>
  </p:sldMasterIdLst>
  <p:notesMasterIdLst>
    <p:notesMasterId r:id="rId13"/>
  </p:notesMasterIdLst>
  <p:sldIdLst>
    <p:sldId id="257" r:id="rId2"/>
    <p:sldId id="258" r:id="rId3"/>
    <p:sldId id="274" r:id="rId4"/>
    <p:sldId id="260" r:id="rId5"/>
    <p:sldId id="259" r:id="rId6"/>
    <p:sldId id="279" r:id="rId7"/>
    <p:sldId id="271" r:id="rId8"/>
    <p:sldId id="262" r:id="rId9"/>
    <p:sldId id="270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37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2FA6A-38CE-44CE-9397-AE3E965C9912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E67D37-FAC9-4258-AA43-22651C3B0E39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1800" b="1" baseline="0" dirty="0">
              <a:solidFill>
                <a:schemeClr val="tx1"/>
              </a:solidFill>
              <a:latin typeface="+mj-lt"/>
            </a:rPr>
            <a:t>ТРЦ «Север» </a:t>
          </a:r>
          <a:r>
            <a:rPr lang="ru-RU" sz="1600" b="1" baseline="0" dirty="0">
              <a:solidFill>
                <a:schemeClr val="tx1"/>
              </a:solidFill>
              <a:latin typeface="+mj-lt"/>
            </a:rPr>
            <a:t>в г. Бузулук межрайонного значения. </a:t>
          </a:r>
          <a:r>
            <a:rPr lang="ru-RU" sz="1600" b="0" baseline="0" dirty="0">
              <a:solidFill>
                <a:schemeClr val="tx1"/>
              </a:solidFill>
              <a:latin typeface="+mj-lt"/>
            </a:rPr>
            <a:t>Это</a:t>
          </a:r>
          <a:r>
            <a:rPr lang="ru-RU" sz="1600" b="1" baseline="0" dirty="0">
              <a:solidFill>
                <a:schemeClr val="tx1"/>
              </a:solidFill>
              <a:latin typeface="+mj-lt"/>
            </a:rPr>
            <a:t> </a:t>
          </a:r>
          <a:r>
            <a:rPr lang="ru-RU" sz="1400" b="0" baseline="0" dirty="0">
              <a:solidFill>
                <a:schemeClr val="tx1"/>
              </a:solidFill>
              <a:latin typeface="+mj-lt"/>
            </a:rPr>
            <a:t>современный </a:t>
          </a:r>
          <a:r>
            <a:rPr lang="ru-RU" sz="1400" b="0" baseline="0" dirty="0" err="1">
              <a:solidFill>
                <a:schemeClr val="tx1"/>
              </a:solidFill>
              <a:latin typeface="+mj-lt"/>
            </a:rPr>
            <a:t>торгово</a:t>
          </a:r>
          <a:r>
            <a:rPr lang="ru-RU" sz="1400" b="0" baseline="0" dirty="0">
              <a:solidFill>
                <a:schemeClr val="tx1"/>
              </a:solidFill>
              <a:latin typeface="+mj-lt"/>
            </a:rPr>
            <a:t>–развлекательный центр европейского уровня в центре города, расположенный на исторически сложившейся территории совершения покупок местными жителями,  рассчитан на покупателя со средним уровнем достатка.</a:t>
          </a:r>
          <a:r>
            <a:rPr lang="ru-RU" sz="1400" b="1" baseline="0" dirty="0">
              <a:solidFill>
                <a:schemeClr val="tx1"/>
              </a:solidFill>
              <a:latin typeface="+mj-lt"/>
            </a:rPr>
            <a:t> </a:t>
          </a:r>
          <a:r>
            <a:rPr lang="en-US" sz="1400" b="1" baseline="0" dirty="0">
              <a:solidFill>
                <a:schemeClr val="tx1"/>
              </a:solidFill>
              <a:latin typeface="+mj-lt"/>
            </a:rPr>
            <a:t> </a:t>
          </a:r>
          <a:endParaRPr lang="ru-RU" sz="1400" b="1" baseline="0" dirty="0">
            <a:solidFill>
              <a:schemeClr val="tx1"/>
            </a:solidFill>
            <a:latin typeface="+mj-lt"/>
          </a:endParaRPr>
        </a:p>
      </dgm:t>
    </dgm:pt>
    <dgm:pt modelId="{FACB9513-B4E4-4365-B02E-310CAFA82ABC}" type="parTrans" cxnId="{B4078C2C-51D8-4921-B5DF-26FC75B25295}">
      <dgm:prSet/>
      <dgm:spPr/>
      <dgm:t>
        <a:bodyPr/>
        <a:lstStyle/>
        <a:p>
          <a:endParaRPr lang="ru-RU"/>
        </a:p>
      </dgm:t>
    </dgm:pt>
    <dgm:pt modelId="{7CF6E0DE-0191-433D-B85C-8901AE068B12}" type="sibTrans" cxnId="{B4078C2C-51D8-4921-B5DF-26FC75B25295}">
      <dgm:prSet/>
      <dgm:spPr/>
      <dgm:t>
        <a:bodyPr/>
        <a:lstStyle/>
        <a:p>
          <a:endParaRPr lang="ru-RU"/>
        </a:p>
      </dgm:t>
    </dgm:pt>
    <dgm:pt modelId="{6967649B-4ED2-4BB9-85E3-0C04B817CDBB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r>
            <a:rPr lang="ru-RU" sz="100" dirty="0"/>
            <a:t>.о</a:t>
          </a:r>
        </a:p>
      </dgm:t>
    </dgm:pt>
    <dgm:pt modelId="{EA416ED3-6A7F-48DA-B21F-D0D5273099F9}" type="sibTrans" cxnId="{842F78B7-0EB8-46C7-85DC-5565F776FA38}">
      <dgm:prSet/>
      <dgm:spPr/>
      <dgm:t>
        <a:bodyPr/>
        <a:lstStyle/>
        <a:p>
          <a:endParaRPr lang="ru-RU"/>
        </a:p>
      </dgm:t>
    </dgm:pt>
    <dgm:pt modelId="{CA31C2C1-1D41-4B0C-8676-A257EFFC1627}" type="parTrans" cxnId="{842F78B7-0EB8-46C7-85DC-5565F776FA38}">
      <dgm:prSet/>
      <dgm:spPr/>
      <dgm:t>
        <a:bodyPr/>
        <a:lstStyle/>
        <a:p>
          <a:endParaRPr lang="ru-RU"/>
        </a:p>
      </dgm:t>
    </dgm:pt>
    <dgm:pt modelId="{61873036-F9D3-418A-BBD0-39B3D0527823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100" dirty="0"/>
            <a:t>.</a:t>
          </a:r>
        </a:p>
      </dgm:t>
    </dgm:pt>
    <dgm:pt modelId="{B73B283C-08C7-42B8-B6F9-A9650CE6498B}" type="sibTrans" cxnId="{FCD6B1D4-CFBD-438C-BC12-7CC26006712D}">
      <dgm:prSet/>
      <dgm:spPr/>
      <dgm:t>
        <a:bodyPr/>
        <a:lstStyle/>
        <a:p>
          <a:endParaRPr lang="ru-RU"/>
        </a:p>
      </dgm:t>
    </dgm:pt>
    <dgm:pt modelId="{168B2C3D-6DC1-4C6E-9E17-2BF13D9977A6}" type="parTrans" cxnId="{FCD6B1D4-CFBD-438C-BC12-7CC26006712D}">
      <dgm:prSet/>
      <dgm:spPr/>
      <dgm:t>
        <a:bodyPr/>
        <a:lstStyle/>
        <a:p>
          <a:endParaRPr lang="ru-RU"/>
        </a:p>
      </dgm:t>
    </dgm:pt>
    <dgm:pt modelId="{E7BA4315-3AFB-4F7E-AC38-5C03331B541A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baseline="0" dirty="0">
              <a:latin typeface="+mj-lt"/>
            </a:rPr>
            <a:t>О Торгово-развлекательном центре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aseline="0" dirty="0">
              <a:latin typeface="+mj-lt"/>
            </a:rPr>
            <a:t>Адрес: г. Бузулук, ориентир </a:t>
          </a:r>
          <a:r>
            <a:rPr lang="en-US" sz="1400" baseline="0" dirty="0">
              <a:latin typeface="+mj-lt"/>
            </a:rPr>
            <a:t>- </a:t>
          </a:r>
          <a:r>
            <a:rPr lang="ru-RU" sz="1400" baseline="0" dirty="0">
              <a:latin typeface="+mj-lt"/>
            </a:rPr>
            <a:t>Администрация города (ул. Ленина, 10)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aseline="0" dirty="0">
              <a:latin typeface="+mj-lt"/>
            </a:rPr>
            <a:t>Этажность: 4 этажа (3 этажа плюс цоколь)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aseline="0" dirty="0">
              <a:latin typeface="+mj-lt"/>
            </a:rPr>
            <a:t>Общая площадь – </a:t>
          </a:r>
          <a:r>
            <a:rPr lang="en-US" sz="1400" baseline="0" dirty="0">
              <a:latin typeface="+mj-lt"/>
            </a:rPr>
            <a:t>25 </a:t>
          </a:r>
          <a:r>
            <a:rPr lang="ru-RU" sz="1400" baseline="0" dirty="0">
              <a:latin typeface="+mj-lt"/>
            </a:rPr>
            <a:t>тыс. кв.м.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aseline="0" dirty="0">
              <a:latin typeface="+mj-lt"/>
            </a:rPr>
            <a:t>Арендопригодная  площадь – 16 тыс. кв.м.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aseline="0" dirty="0">
              <a:latin typeface="+mj-lt"/>
            </a:rPr>
            <a:t>Парковка – 280 </a:t>
          </a:r>
          <a:r>
            <a:rPr lang="ru-RU" sz="1400" baseline="0" dirty="0" err="1">
              <a:latin typeface="+mj-lt"/>
            </a:rPr>
            <a:t>машиномест</a:t>
          </a:r>
          <a:r>
            <a:rPr lang="ru-RU" sz="1400" baseline="0" dirty="0">
              <a:latin typeface="+mj-lt"/>
            </a:rPr>
            <a:t>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aseline="0" dirty="0">
              <a:latin typeface="+mj-lt"/>
            </a:rPr>
            <a:t>Официальное открытие – 4 квартал 2016г.</a:t>
          </a:r>
          <a:endParaRPr lang="ru-RU" sz="1600" baseline="0" dirty="0">
            <a:latin typeface="+mj-lt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600" baseline="0" dirty="0"/>
        </a:p>
      </dgm:t>
    </dgm:pt>
    <dgm:pt modelId="{5144F7CF-DB50-4F56-8889-BB5568B4AF7A}" type="sibTrans" cxnId="{E8A52FFE-CD6F-4891-BDA4-DC1C64EE1174}">
      <dgm:prSet/>
      <dgm:spPr/>
      <dgm:t>
        <a:bodyPr/>
        <a:lstStyle/>
        <a:p>
          <a:endParaRPr lang="ru-RU"/>
        </a:p>
      </dgm:t>
    </dgm:pt>
    <dgm:pt modelId="{416CF44C-B6F9-47B2-927C-395CC98DDA31}" type="parTrans" cxnId="{E8A52FFE-CD6F-4891-BDA4-DC1C64EE1174}">
      <dgm:prSet/>
      <dgm:spPr/>
      <dgm:t>
        <a:bodyPr/>
        <a:lstStyle/>
        <a:p>
          <a:endParaRPr lang="ru-RU"/>
        </a:p>
      </dgm:t>
    </dgm:pt>
    <dgm:pt modelId="{4B49FF39-0854-4466-A508-BAE9CC47FE15}" type="pres">
      <dgm:prSet presAssocID="{5A92FA6A-38CE-44CE-9397-AE3E965C99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D6823-1228-4A76-A774-23BD0FF387B3}" type="pres">
      <dgm:prSet presAssocID="{E7BA4315-3AFB-4F7E-AC38-5C03331B541A}" presName="node" presStyleLbl="node1" presStyleIdx="0" presStyleCnt="4" custScaleX="502892" custScaleY="582822" custLinFactNeighborX="-57" custLinFactNeighborY="-10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3BCEA-21A3-4034-A648-C682FCEAAE47}" type="pres">
      <dgm:prSet presAssocID="{5144F7CF-DB50-4F56-8889-BB5568B4AF7A}" presName="sibTrans" presStyleCnt="0"/>
      <dgm:spPr/>
    </dgm:pt>
    <dgm:pt modelId="{F242EE07-B780-4FF2-AF58-97C111D708B9}" type="pres">
      <dgm:prSet presAssocID="{61873036-F9D3-418A-BBD0-39B3D0527823}" presName="node" presStyleLbl="node1" presStyleIdx="1" presStyleCnt="4" custScaleX="445366" custScaleY="473935" custLinFactNeighborX="10393" custLinFactNeighborY="-891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D846F07-2F5D-429D-A9E1-0BAA979026BF}" type="pres">
      <dgm:prSet presAssocID="{B73B283C-08C7-42B8-B6F9-A9650CE6498B}" presName="sibTrans" presStyleCnt="0"/>
      <dgm:spPr/>
    </dgm:pt>
    <dgm:pt modelId="{9819EE0E-8851-4C24-BB6B-37881F70FD97}" type="pres">
      <dgm:prSet presAssocID="{6967649B-4ED2-4BB9-85E3-0C04B817CDBB}" presName="node" presStyleLbl="node1" presStyleIdx="2" presStyleCnt="4" custScaleX="398831" custScaleY="447806" custLinFactNeighborX="-10562" custLinFactNeighborY="331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105D9D4-1405-464A-836B-D9B264054A36}" type="pres">
      <dgm:prSet presAssocID="{EA416ED3-6A7F-48DA-B21F-D0D5273099F9}" presName="sibTrans" presStyleCnt="0"/>
      <dgm:spPr/>
    </dgm:pt>
    <dgm:pt modelId="{806D7DC2-A550-4910-A324-7CCDC19005C4}" type="pres">
      <dgm:prSet presAssocID="{BCE67D37-FAC9-4258-AA43-22651C3B0E39}" presName="node" presStyleLbl="node1" presStyleIdx="3" presStyleCnt="4" custScaleX="536978" custScaleY="466138" custLinFactNeighborX="18864" custLinFactNeighborY="1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FBC1D-B784-485D-A792-9E43EB7AC50A}" type="presOf" srcId="{61873036-F9D3-418A-BBD0-39B3D0527823}" destId="{F242EE07-B780-4FF2-AF58-97C111D708B9}" srcOrd="0" destOrd="0" presId="urn:microsoft.com/office/officeart/2005/8/layout/default#1"/>
    <dgm:cxn modelId="{FCD6B1D4-CFBD-438C-BC12-7CC26006712D}" srcId="{5A92FA6A-38CE-44CE-9397-AE3E965C9912}" destId="{61873036-F9D3-418A-BBD0-39B3D0527823}" srcOrd="1" destOrd="0" parTransId="{168B2C3D-6DC1-4C6E-9E17-2BF13D9977A6}" sibTransId="{B73B283C-08C7-42B8-B6F9-A9650CE6498B}"/>
    <dgm:cxn modelId="{842F78B7-0EB8-46C7-85DC-5565F776FA38}" srcId="{5A92FA6A-38CE-44CE-9397-AE3E965C9912}" destId="{6967649B-4ED2-4BB9-85E3-0C04B817CDBB}" srcOrd="2" destOrd="0" parTransId="{CA31C2C1-1D41-4B0C-8676-A257EFFC1627}" sibTransId="{EA416ED3-6A7F-48DA-B21F-D0D5273099F9}"/>
    <dgm:cxn modelId="{65E21E36-2AF1-45BB-99AC-0AFDEFE284F2}" type="presOf" srcId="{E7BA4315-3AFB-4F7E-AC38-5C03331B541A}" destId="{23BD6823-1228-4A76-A774-23BD0FF387B3}" srcOrd="0" destOrd="0" presId="urn:microsoft.com/office/officeart/2005/8/layout/default#1"/>
    <dgm:cxn modelId="{B4078C2C-51D8-4921-B5DF-26FC75B25295}" srcId="{5A92FA6A-38CE-44CE-9397-AE3E965C9912}" destId="{BCE67D37-FAC9-4258-AA43-22651C3B0E39}" srcOrd="3" destOrd="0" parTransId="{FACB9513-B4E4-4365-B02E-310CAFA82ABC}" sibTransId="{7CF6E0DE-0191-433D-B85C-8901AE068B12}"/>
    <dgm:cxn modelId="{3ACB1AB6-9FBB-4ACC-953E-02AE984B4864}" type="presOf" srcId="{5A92FA6A-38CE-44CE-9397-AE3E965C9912}" destId="{4B49FF39-0854-4466-A508-BAE9CC47FE15}" srcOrd="0" destOrd="0" presId="urn:microsoft.com/office/officeart/2005/8/layout/default#1"/>
    <dgm:cxn modelId="{1277E902-DB9F-466B-AAEB-9F76A1EABBE3}" type="presOf" srcId="{BCE67D37-FAC9-4258-AA43-22651C3B0E39}" destId="{806D7DC2-A550-4910-A324-7CCDC19005C4}" srcOrd="0" destOrd="0" presId="urn:microsoft.com/office/officeart/2005/8/layout/default#1"/>
    <dgm:cxn modelId="{E8A52FFE-CD6F-4891-BDA4-DC1C64EE1174}" srcId="{5A92FA6A-38CE-44CE-9397-AE3E965C9912}" destId="{E7BA4315-3AFB-4F7E-AC38-5C03331B541A}" srcOrd="0" destOrd="0" parTransId="{416CF44C-B6F9-47B2-927C-395CC98DDA31}" sibTransId="{5144F7CF-DB50-4F56-8889-BB5568B4AF7A}"/>
    <dgm:cxn modelId="{13162028-6F14-488E-BC36-51657E7BE914}" type="presOf" srcId="{6967649B-4ED2-4BB9-85E3-0C04B817CDBB}" destId="{9819EE0E-8851-4C24-BB6B-37881F70FD97}" srcOrd="0" destOrd="0" presId="urn:microsoft.com/office/officeart/2005/8/layout/default#1"/>
    <dgm:cxn modelId="{674116C0-ECDB-4955-8653-299713571B23}" type="presParOf" srcId="{4B49FF39-0854-4466-A508-BAE9CC47FE15}" destId="{23BD6823-1228-4A76-A774-23BD0FF387B3}" srcOrd="0" destOrd="0" presId="urn:microsoft.com/office/officeart/2005/8/layout/default#1"/>
    <dgm:cxn modelId="{076153D7-E6A5-45B7-B7B7-077C62D0103C}" type="presParOf" srcId="{4B49FF39-0854-4466-A508-BAE9CC47FE15}" destId="{E733BCEA-21A3-4034-A648-C682FCEAAE47}" srcOrd="1" destOrd="0" presId="urn:microsoft.com/office/officeart/2005/8/layout/default#1"/>
    <dgm:cxn modelId="{93CDBCD8-7EB3-4132-B4A7-8B8F7599627C}" type="presParOf" srcId="{4B49FF39-0854-4466-A508-BAE9CC47FE15}" destId="{F242EE07-B780-4FF2-AF58-97C111D708B9}" srcOrd="2" destOrd="0" presId="urn:microsoft.com/office/officeart/2005/8/layout/default#1"/>
    <dgm:cxn modelId="{AF54104E-6D58-4326-AB30-DB9C642A6AF9}" type="presParOf" srcId="{4B49FF39-0854-4466-A508-BAE9CC47FE15}" destId="{0D846F07-2F5D-429D-A9E1-0BAA979026BF}" srcOrd="3" destOrd="0" presId="urn:microsoft.com/office/officeart/2005/8/layout/default#1"/>
    <dgm:cxn modelId="{6329BAD0-1C7D-42FD-A63C-279514D52178}" type="presParOf" srcId="{4B49FF39-0854-4466-A508-BAE9CC47FE15}" destId="{9819EE0E-8851-4C24-BB6B-37881F70FD97}" srcOrd="4" destOrd="0" presId="urn:microsoft.com/office/officeart/2005/8/layout/default#1"/>
    <dgm:cxn modelId="{A0347871-1DB0-447F-B43D-B095C59706C1}" type="presParOf" srcId="{4B49FF39-0854-4466-A508-BAE9CC47FE15}" destId="{E105D9D4-1405-464A-836B-D9B264054A36}" srcOrd="5" destOrd="0" presId="urn:microsoft.com/office/officeart/2005/8/layout/default#1"/>
    <dgm:cxn modelId="{B876C039-978F-4808-8241-A0EE83FA1949}" type="presParOf" srcId="{4B49FF39-0854-4466-A508-BAE9CC47FE15}" destId="{806D7DC2-A550-4910-A324-7CCDC19005C4}" srcOrd="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6823-1228-4A76-A774-23BD0FF387B3}">
      <dsp:nvSpPr>
        <dsp:cNvPr id="0" name=""/>
        <dsp:cNvSpPr/>
      </dsp:nvSpPr>
      <dsp:spPr>
        <a:xfrm>
          <a:off x="3489" y="2011"/>
          <a:ext cx="3994823" cy="2777858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baseline="0" dirty="0">
              <a:latin typeface="+mj-lt"/>
            </a:rPr>
            <a:t>О Торгово-развлекательном центре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baseline="0" dirty="0">
              <a:latin typeface="+mj-lt"/>
            </a:rPr>
            <a:t>Адрес: г. Бузулук, ориентир </a:t>
          </a:r>
          <a:r>
            <a:rPr lang="en-US" sz="1400" kern="1200" baseline="0" dirty="0">
              <a:latin typeface="+mj-lt"/>
            </a:rPr>
            <a:t>- </a:t>
          </a:r>
          <a:r>
            <a:rPr lang="ru-RU" sz="1400" kern="1200" baseline="0" dirty="0">
              <a:latin typeface="+mj-lt"/>
            </a:rPr>
            <a:t>Администрация города (ул. Ленина, 10)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baseline="0" dirty="0">
              <a:latin typeface="+mj-lt"/>
            </a:rPr>
            <a:t>Этажность: 4 этажа (3 этажа плюс цоколь)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baseline="0" dirty="0">
              <a:latin typeface="+mj-lt"/>
            </a:rPr>
            <a:t>Общая площадь – </a:t>
          </a:r>
          <a:r>
            <a:rPr lang="en-US" sz="1400" kern="1200" baseline="0" dirty="0">
              <a:latin typeface="+mj-lt"/>
            </a:rPr>
            <a:t>25 </a:t>
          </a:r>
          <a:r>
            <a:rPr lang="ru-RU" sz="1400" kern="1200" baseline="0" dirty="0">
              <a:latin typeface="+mj-lt"/>
            </a:rPr>
            <a:t>тыс. кв.м.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baseline="0" dirty="0">
              <a:latin typeface="+mj-lt"/>
            </a:rPr>
            <a:t>Арендопригодная  площадь – 16 тыс. кв.м.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baseline="0" dirty="0">
              <a:latin typeface="+mj-lt"/>
            </a:rPr>
            <a:t>Парковка – 280 </a:t>
          </a:r>
          <a:r>
            <a:rPr lang="ru-RU" sz="1400" kern="1200" baseline="0" dirty="0" err="1">
              <a:latin typeface="+mj-lt"/>
            </a:rPr>
            <a:t>машиномест</a:t>
          </a:r>
          <a:r>
            <a:rPr lang="ru-RU" sz="1400" kern="1200" baseline="0" dirty="0">
              <a:latin typeface="+mj-lt"/>
            </a:rPr>
            <a:t>.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baseline="0" dirty="0">
              <a:latin typeface="+mj-lt"/>
            </a:rPr>
            <a:t>Официальное открытие – 4 квартал 2016г.</a:t>
          </a:r>
          <a:endParaRPr lang="ru-RU" sz="1600" kern="1200" baseline="0" dirty="0">
            <a:latin typeface="+mj-lt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kern="1200" baseline="0" dirty="0"/>
        </a:p>
      </dsp:txBody>
      <dsp:txXfrm>
        <a:off x="3489" y="2011"/>
        <a:ext cx="3994823" cy="2777858"/>
      </dsp:txXfrm>
    </dsp:sp>
    <dsp:sp modelId="{F242EE07-B780-4FF2-AF58-97C111D708B9}">
      <dsp:nvSpPr>
        <dsp:cNvPr id="0" name=""/>
        <dsp:cNvSpPr/>
      </dsp:nvSpPr>
      <dsp:spPr>
        <a:xfrm>
          <a:off x="4082145" y="0"/>
          <a:ext cx="3537854" cy="225887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" kern="1200" dirty="0"/>
            <a:t>.</a:t>
          </a:r>
        </a:p>
      </dsp:txBody>
      <dsp:txXfrm>
        <a:off x="4192414" y="110269"/>
        <a:ext cx="3317316" cy="2038340"/>
      </dsp:txXfrm>
    </dsp:sp>
    <dsp:sp modelId="{9819EE0E-8851-4C24-BB6B-37881F70FD97}">
      <dsp:nvSpPr>
        <dsp:cNvPr id="0" name=""/>
        <dsp:cNvSpPr/>
      </dsp:nvSpPr>
      <dsp:spPr>
        <a:xfrm>
          <a:off x="0" y="3047257"/>
          <a:ext cx="3168194" cy="213434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" kern="1200" dirty="0"/>
            <a:t>.о</a:t>
          </a:r>
        </a:p>
      </dsp:txBody>
      <dsp:txXfrm>
        <a:off x="104190" y="3151447"/>
        <a:ext cx="2959814" cy="1925962"/>
      </dsp:txXfrm>
    </dsp:sp>
    <dsp:sp modelId="{806D7DC2-A550-4910-A324-7CCDC19005C4}">
      <dsp:nvSpPr>
        <dsp:cNvPr id="0" name=""/>
        <dsp:cNvSpPr/>
      </dsp:nvSpPr>
      <dsp:spPr>
        <a:xfrm>
          <a:off x="3354407" y="2959883"/>
          <a:ext cx="4265592" cy="2221716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>
              <a:solidFill>
                <a:schemeClr val="tx1"/>
              </a:solidFill>
              <a:latin typeface="+mj-lt"/>
            </a:rPr>
            <a:t>ТРЦ «Север» </a:t>
          </a:r>
          <a:r>
            <a:rPr lang="ru-RU" sz="1600" b="1" kern="1200" baseline="0" dirty="0">
              <a:solidFill>
                <a:schemeClr val="tx1"/>
              </a:solidFill>
              <a:latin typeface="+mj-lt"/>
            </a:rPr>
            <a:t>в г. Бузулук межрайонного значения. </a:t>
          </a:r>
          <a:r>
            <a:rPr lang="ru-RU" sz="1600" b="0" kern="1200" baseline="0" dirty="0">
              <a:solidFill>
                <a:schemeClr val="tx1"/>
              </a:solidFill>
              <a:latin typeface="+mj-lt"/>
            </a:rPr>
            <a:t>Это</a:t>
          </a:r>
          <a:r>
            <a:rPr lang="ru-RU" sz="1600" b="1" kern="1200" baseline="0" dirty="0">
              <a:solidFill>
                <a:schemeClr val="tx1"/>
              </a:solidFill>
              <a:latin typeface="+mj-lt"/>
            </a:rPr>
            <a:t> </a:t>
          </a:r>
          <a:r>
            <a:rPr lang="ru-RU" sz="1400" b="0" kern="1200" baseline="0" dirty="0">
              <a:solidFill>
                <a:schemeClr val="tx1"/>
              </a:solidFill>
              <a:latin typeface="+mj-lt"/>
            </a:rPr>
            <a:t>современный </a:t>
          </a:r>
          <a:r>
            <a:rPr lang="ru-RU" sz="1400" b="0" kern="1200" baseline="0" dirty="0" err="1">
              <a:solidFill>
                <a:schemeClr val="tx1"/>
              </a:solidFill>
              <a:latin typeface="+mj-lt"/>
            </a:rPr>
            <a:t>торгово</a:t>
          </a:r>
          <a:r>
            <a:rPr lang="ru-RU" sz="1400" b="0" kern="1200" baseline="0" dirty="0">
              <a:solidFill>
                <a:schemeClr val="tx1"/>
              </a:solidFill>
              <a:latin typeface="+mj-lt"/>
            </a:rPr>
            <a:t>–развлекательный центр европейского уровня в центре города, расположенный на исторически сложившейся территории совершения покупок местными жителями,  рассчитан на покупателя со средним уровнем достатка.</a:t>
          </a:r>
          <a:r>
            <a:rPr lang="ru-RU" sz="1400" b="1" kern="1200" baseline="0" dirty="0">
              <a:solidFill>
                <a:schemeClr val="tx1"/>
              </a:solidFill>
              <a:latin typeface="+mj-lt"/>
            </a:rPr>
            <a:t> </a:t>
          </a:r>
          <a:r>
            <a:rPr lang="en-US" sz="1400" b="1" kern="1200" baseline="0" dirty="0">
              <a:solidFill>
                <a:schemeClr val="tx1"/>
              </a:solidFill>
              <a:latin typeface="+mj-lt"/>
            </a:rPr>
            <a:t> </a:t>
          </a:r>
          <a:endParaRPr lang="ru-RU" sz="1400" b="1" kern="1200" baseline="0" dirty="0">
            <a:solidFill>
              <a:schemeClr val="tx1"/>
            </a:solidFill>
            <a:latin typeface="+mj-lt"/>
          </a:endParaRPr>
        </a:p>
      </dsp:txBody>
      <dsp:txXfrm>
        <a:off x="3354407" y="2959883"/>
        <a:ext cx="4265592" cy="2221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A66619-1B5D-4178-A29D-1C1A353A6D98}" type="datetimeFigureOut">
              <a:rPr lang="ru-RU"/>
              <a:pPr>
                <a:defRPr/>
              </a:pPr>
              <a:t>20.02.2019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9A0411-CBA2-4B11-82DB-7E70E67705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1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27CE0-6FFC-4202-BE98-A2C744BBA705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E7227-7025-4E82-95A5-B0C31B0DC2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C45198-8A8B-45E3-A880-6CBB18BBB656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4120B-1062-4CA5-BB7A-F0363CABE7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B09BA-4793-4DBA-82C5-1D38F4D8EEB9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0F47B-9849-494E-91CE-64A6E5CFFC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234D7-610A-40BC-90C1-3F94EE654615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E614D-9956-43F8-B9D4-CF52B01075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BEDE0-33B9-42A3-A298-25F752A2DFF8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0EC7D-6077-4040-ABB0-D5C58A5432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78BB2-629B-4C2E-901C-F5AE75D49D74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33307-7685-4BBA-B2EF-A2A96237B5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2D6E8-1B2D-42A8-9CC4-519D5F12C053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7967-753B-468F-A5B0-0F74B33EBC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0CB9-9661-48A1-ABD3-F467CBAA6B78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1A5FC-3482-4963-8354-0D5DD2022A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E3C5A-4F31-4A7D-A69C-7CF2450F6A0A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613BC-82B9-4BFD-88D0-2B2A28ED3C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9600F-2540-4415-8271-2518888D6FAF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D1547-BCD6-4B3D-8D34-BB17F8B014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DA52D-DD73-43A4-A3D6-CA1294D2EB86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4925D96-1C23-42E5-AD1A-EC9232BC9F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75000"/>
              </a:schemeClr>
            </a:gs>
            <a:gs pos="87845">
              <a:schemeClr val="accent2">
                <a:lumMod val="60000"/>
                <a:lumOff val="40000"/>
              </a:schemeClr>
            </a:gs>
            <a:gs pos="83000">
              <a:schemeClr val="accent2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E37F183-BF31-4054-A2AA-1DBE736E4C71}" type="datetime1">
              <a:rPr lang="en-US" smtClean="0"/>
              <a:pPr>
                <a:defRPr/>
              </a:pPr>
              <a:t>2/20/2019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62F8D89-D161-4025-8FF8-9F6E0F5D50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33600" cy="1143000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123" name="Picture 2" descr="C:\Users\admin\Desktop\Рабочая\План ТРЦ_Бузулук\Фасад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ECB0BEB-DBA6-4193-8525-ADE460C7D5E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ТРЦ «Север»,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г. Бузулук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623"/>
            <a:ext cx="976275" cy="54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924800" cy="43204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                                                                                                                                 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Конкурентное  окружение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                                      </a:t>
            </a:r>
            <a:br>
              <a:rPr lang="ru-RU" sz="2000" b="1" dirty="0"/>
            </a:br>
            <a:r>
              <a:rPr lang="ru-RU" sz="1600" dirty="0">
                <a:solidFill>
                  <a:schemeClr val="tx1"/>
                </a:solidFill>
              </a:rPr>
              <a:t>В настоящее время у ТРЦ «Север» в г. Бузулук отсутствуют серьезные конкуренты,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так как представленные проекты не имеют  четкой концепции и расположены на небольших площадях  (до 7 тыс.кв.м.), в связи с чем не могут противостоять ТРЦ «Север» , спроектированному и построенному с учетом всех требований, предъявляемых к современным и высококлассным, профессиональным торговым центрам.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ВЫ ЕЩЕ ДУМАЕТЕ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ВЕСТИ ЛИ БИЗНЕС  В ТРЦ «СЕВЕР» Г. БУЗУЛУКА ???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ПОЗВОНИТЕ И МЫ РАЗВЕИМ ВСЕ ВАШИ СОМНЕНИЯ!!!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endParaRPr lang="ru-RU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0E5DF33-6933-4BE1-B219-DF3672CAF80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17" y="124629"/>
            <a:ext cx="976275" cy="54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/>
              <a:t>Контакты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z="1800" dirty="0">
                <a:latin typeface="+mj-lt"/>
              </a:rPr>
              <a:t>Предлагаем рассмотреть вариант размещения в ТРЦ «Север» в г. Бузулук</a:t>
            </a:r>
          </a:p>
          <a:p>
            <a:endParaRPr lang="ru-RU" sz="1800" dirty="0">
              <a:latin typeface="+mj-lt"/>
            </a:endParaRPr>
          </a:p>
          <a:p>
            <a:pPr>
              <a:buFont typeface="Wingdings 2" pitchFamily="18" charset="2"/>
              <a:buNone/>
            </a:pPr>
            <a:r>
              <a:rPr lang="ru-RU" sz="1800" dirty="0">
                <a:latin typeface="+mj-lt"/>
              </a:rPr>
              <a:t>По всем вопросам обращаться </a:t>
            </a:r>
            <a:r>
              <a:rPr lang="ru-RU" sz="1800" dirty="0" smtClean="0">
                <a:latin typeface="+mj-lt"/>
              </a:rPr>
              <a:t>в отдел развития</a:t>
            </a:r>
            <a:endParaRPr lang="ru-RU" sz="1800" dirty="0">
              <a:latin typeface="+mj-lt"/>
            </a:endParaRPr>
          </a:p>
          <a:p>
            <a:endParaRPr lang="ru-RU" sz="1800" dirty="0">
              <a:latin typeface="+mj-lt"/>
            </a:endParaRPr>
          </a:p>
          <a:p>
            <a:pPr>
              <a:buFont typeface="Wingdings 2" pitchFamily="18" charset="2"/>
              <a:buNone/>
            </a:pPr>
            <a:r>
              <a:rPr lang="ru-RU" sz="1800" dirty="0">
                <a:latin typeface="+mj-lt"/>
              </a:rPr>
              <a:t>Руководитель </a:t>
            </a:r>
            <a:r>
              <a:rPr lang="ru-RU" sz="1800" dirty="0" smtClean="0">
                <a:latin typeface="+mj-lt"/>
              </a:rPr>
              <a:t>проекта:</a:t>
            </a:r>
            <a:endParaRPr lang="ru-RU" sz="1800" dirty="0">
              <a:latin typeface="+mj-lt"/>
            </a:endParaRP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+mj-lt"/>
              </a:rPr>
              <a:t>Альбина </a:t>
            </a:r>
            <a:r>
              <a:rPr lang="ru-RU" sz="1800" dirty="0">
                <a:latin typeface="+mj-lt"/>
              </a:rPr>
              <a:t>Иванова</a:t>
            </a:r>
          </a:p>
          <a:p>
            <a:pPr>
              <a:buFont typeface="Wingdings 2" pitchFamily="18" charset="2"/>
              <a:buNone/>
            </a:pPr>
            <a:r>
              <a:rPr lang="ru-RU" sz="1800" dirty="0">
                <a:latin typeface="+mj-lt"/>
              </a:rPr>
              <a:t>Тел</a:t>
            </a:r>
            <a:r>
              <a:rPr lang="ru-RU" sz="1800" dirty="0" smtClean="0">
                <a:latin typeface="+mj-lt"/>
              </a:rPr>
              <a:t>. 8 903 366 61 94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+mj-lt"/>
              </a:rPr>
              <a:t> 8(3534)2 3-90-79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+mj-lt"/>
              </a:rPr>
              <a:t>Менеджер по аренде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+mj-lt"/>
              </a:rPr>
              <a:t>Ольга </a:t>
            </a:r>
            <a:r>
              <a:rPr lang="ru-RU" sz="1800" dirty="0" err="1" smtClean="0">
                <a:latin typeface="+mj-lt"/>
              </a:rPr>
              <a:t>Бочарова</a:t>
            </a:r>
            <a:endParaRPr lang="ru-RU" sz="1800" dirty="0" smtClean="0">
              <a:latin typeface="+mj-lt"/>
            </a:endParaRP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+mj-lt"/>
              </a:rPr>
              <a:t>8 9068 333 469</a:t>
            </a:r>
          </a:p>
          <a:p>
            <a:pPr>
              <a:buFont typeface="Wingdings 2" pitchFamily="18" charset="2"/>
              <a:buNone/>
            </a:pPr>
            <a:endParaRPr lang="ru-RU" sz="1800" dirty="0">
              <a:latin typeface="+mj-lt"/>
            </a:endParaRP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+mj-lt"/>
              </a:rPr>
              <a:t>e-mail</a:t>
            </a:r>
            <a:r>
              <a:rPr lang="ru-RU" sz="1800" dirty="0">
                <a:latin typeface="+mj-lt"/>
              </a:rPr>
              <a:t>: </a:t>
            </a:r>
            <a:r>
              <a:rPr lang="en-US" sz="1800" dirty="0">
                <a:latin typeface="+mj-lt"/>
              </a:rPr>
              <a:t>arenda.sever@mail.ru</a:t>
            </a:r>
            <a:endParaRPr lang="ru-RU" sz="1800" dirty="0">
              <a:latin typeface="+mj-lt"/>
            </a:endParaRPr>
          </a:p>
          <a:p>
            <a:pPr>
              <a:buFont typeface="Wingdings 2" pitchFamily="18" charset="2"/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879CB5F-E53B-4EA0-8DDF-C6D64CB246A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3733247" cy="2088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66" y="1988840"/>
            <a:ext cx="590790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368C8ED-9ADF-4812-9354-A94CC1C4340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147" name="Содержимое 1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2915816" cy="4433888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1200" dirty="0"/>
              <a:t>	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Бузулук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самых крупных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га земли) и старых населенных пунктов на территории западного Оренбуржья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Расположен на реках Самаре, Бузулук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250 км от г. Оренбург и в 170 км от г. Самара.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Среднемесячная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населения  г. Бузулук в 2016г.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31,2 тыс. 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(2016г.)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85 896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Автотранспортная доступность близлежащих районных центров, обеспечивает регулярный дополнительный покупательский поток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г.Бузулук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п.Курманаевка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ее населением 16300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(удаленность 30 км),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г.Тоцкое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населением 15000 и военнослужащими по контракту (50 км), </a:t>
            </a:r>
            <a:r>
              <a:rPr lang="ru-RU" sz="14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с.Грачевка 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населением 6150 человек (40км) ввиду отсутствия торгово-развлекательной базы.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532440" cy="7799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Территориальная расположенность объекта–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Оренбургская область, г.Бузулук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17" y="124629"/>
            <a:ext cx="976275" cy="546090"/>
          </a:xfrm>
          <a:prstGeom prst="rect">
            <a:avLst/>
          </a:prstGeom>
        </p:spPr>
      </p:pic>
      <p:sp>
        <p:nvSpPr>
          <p:cNvPr id="3" name="AutoShape 4" descr="https://apf.mail.ru/cgi-bin/readmsg/%D0%9A%D0%B0%D1%80%D1%82%D0%B0%2012.png?id=14768669540000000534%3B0%3B2&amp;x-email=arenda.sever%40mail.ru&amp;exif=1&amp;bs=6633971&amp;bl=571446&amp;ct=image%2Fpng&amp;cn=%25d0%259a%25d0%25b0%25d1%2580%25d1%2582%25d0%25b0%252012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3826"/>
            <a:ext cx="777686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Экономический потенциал и инвестиционная привлекательность города Бузулук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7376" y="1052736"/>
            <a:ext cx="4254624" cy="58052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Обеспечивается:</a:t>
            </a:r>
          </a:p>
          <a:p>
            <a:pPr algn="just">
              <a:spcBef>
                <a:spcPct val="0"/>
              </a:spcBef>
              <a:buFont typeface="+mj-lt"/>
              <a:buAutoNum type="arabicPeriod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первых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выгодным географическим положением: главная экономическая ось города – ж/д. Москва- Самара- Оренбург- Ташкент, автомагистраль Самара- Оренбург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 typeface="Wingdings 2" pitchFamily="18" charset="2"/>
              <a:buAutoNum type="arabicPeriod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вторых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активной разработкой нефтяных и газовых месторождений. Бузулук называют нефтяной столицей Оренбуржья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Ероховское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находится в 35 км к северо-востоку, Бобровское в 30 км к западу, Покровское в 80 км к востоку, 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Росташинское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км к юго-западу,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Герасимовское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60 км к югу,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Тархановское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50 км к юго-востоку от г. Бузулук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же разработка и добыча нефти ведутся в соседствующих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Грачевском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Курманаевском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Первомайском районах.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Могутовское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часть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Воронцовского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Гремячевского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 будет разрабатывать 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</a:t>
            </a:r>
            <a:r>
              <a:rPr lang="ru-RU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Антипинский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НПЗ» (далее Завод)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 лет, 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 выделяет значительные финансовые ресурсы и выражает готовность приступить к улучшению жилищных условий сотрудников; организации рабочих мест, переподготовке и обучению местного населения </a:t>
            </a:r>
            <a:r>
              <a:rPr lang="ru-RU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Бузулукского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благотворно повлияет на экономическую обстановку и покупательскую способность населения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48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третьих</a:t>
            </a:r>
            <a:r>
              <a:rPr lang="ru-RU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индустрией </a:t>
            </a:r>
            <a:r>
              <a:rPr lang="ru-RU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военными базами</a:t>
            </a:r>
            <a:endParaRPr lang="ru-RU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Алмазом туристического направления является </a:t>
            </a:r>
            <a:r>
              <a:rPr lang="ru-RU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Бузулукский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бор, которому по распоряжению Правительства Российской Федерации от 29 декабря 2007 г. № 1952-Р, присвоен статус Национального парка.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Мировую 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известность получила лечебно-курортная база санаториев </a:t>
            </a:r>
            <a:r>
              <a:rPr lang="ru-RU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г.Бузулука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территории </a:t>
            </a:r>
            <a:r>
              <a:rPr lang="ru-RU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Бузулукского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располагается более 40 баз отдыха, и санаториев федерального значения.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обеспечивает регулярный и колоссальный поток туристов и отдыхающих в </a:t>
            </a:r>
            <a:r>
              <a:rPr lang="ru-RU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г.Бузулук</a:t>
            </a:r>
            <a:r>
              <a:rPr lang="ru-RU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5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250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</a:b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33307-7685-4BBA-B2EF-A2A96237B5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19212"/>
            <a:ext cx="2069976" cy="1448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17" y="124629"/>
            <a:ext cx="976275" cy="546090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427984" cy="301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Елена\Desktop\ЗАКАЗЫ\ОБРАБОТКА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96752"/>
            <a:ext cx="1276633" cy="169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1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      Местоположение и доступность Торгово-развлекательного центра «Север»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4572000" cy="57150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/>
              <a:t>	</a:t>
            </a:r>
            <a:endParaRPr lang="ru-RU" sz="1300" dirty="0"/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300" dirty="0"/>
              <a:t>	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земельного участка под ТРЦ «Север» в границах проектирования – 9,3 тыс.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ТРЦ  «Север» расположен на главной площади г. Бузулука, на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ул.Комсомольской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81, соседствует с Администрацией города Бузулука, центральными офисами Сбербанка, Почты России. В непосредственной близости расположены парк культуры и отдыха, учебные заведения, больницы.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Основной фасад ТРЦ «Север» выходит на главную площадь г. Бузулука, на улице Комсомольской, боковые фасады на улицы Ленина (основная пешеходная торговая улица города) и Чапаева (основная транспортная улица, соединяющая центр города со спальными микрорайонами).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Улица Ленина, является основным торговым коридором в г. Бузулуке, расположена в исторической центральной части и привлекает большое количество людей.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Удобная транспортная доступность, наличие остановок общественного транспорта, обеспечивают большой приток не только прохожих, горожан, но и предпринимателей, туристов и отдыхающих.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Благодаря широкой зоне охвата и хорошо развитой инфраструктуре, этот район считается одним из лучших мест для расположения торгового центра.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3A4F6D2-855C-471B-AE93-8C57DAA0BB7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17" y="124629"/>
            <a:ext cx="976275" cy="54609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78" y="1196752"/>
            <a:ext cx="3719513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34322911"/>
              </p:ext>
            </p:extLst>
          </p:nvPr>
        </p:nvGraphicFramePr>
        <p:xfrm>
          <a:off x="762000" y="914400"/>
          <a:ext cx="7620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941C2-E235-4733-ACD7-9363EC153F7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17" y="124629"/>
            <a:ext cx="976275" cy="54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1108" y="3645024"/>
            <a:ext cx="818534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mtClean="0"/>
              <a:t>         Интерьер</a:t>
            </a:r>
            <a:r>
              <a:rPr lang="ru-RU" sz="3200" b="1" dirty="0" smtClean="0"/>
              <a:t>, атриумы и фонтан в ТРЦ «Север».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613BC-82B9-4BFD-88D0-2B2A28ED3C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2" y="1300033"/>
            <a:ext cx="2449910" cy="2057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00034"/>
            <a:ext cx="4154047" cy="2077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222815"/>
            <a:ext cx="8953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Удобная и вместительная парковка </a:t>
            </a:r>
            <a:endParaRPr lang="ru-RU" sz="3200" b="1" dirty="0" smtClean="0">
              <a:latin typeface="+mj-lt"/>
            </a:endParaRPr>
          </a:p>
          <a:p>
            <a:pPr algn="ctr"/>
            <a:r>
              <a:rPr lang="ru-RU" sz="3200" b="1" dirty="0" smtClean="0">
                <a:latin typeface="+mj-lt"/>
              </a:rPr>
              <a:t>для </a:t>
            </a:r>
            <a:r>
              <a:rPr lang="ru-RU" sz="3200" b="1" dirty="0">
                <a:latin typeface="+mj-lt"/>
              </a:rPr>
              <a:t>посетителей  </a:t>
            </a:r>
            <a:r>
              <a:rPr lang="ru-RU" sz="3200" b="1" dirty="0" smtClean="0">
                <a:latin typeface="+mj-lt"/>
              </a:rPr>
              <a:t>ТРЦ «</a:t>
            </a:r>
            <a:r>
              <a:rPr lang="ru-RU" sz="3200" b="1" dirty="0">
                <a:latin typeface="+mj-lt"/>
              </a:rPr>
              <a:t>Север»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16632"/>
            <a:ext cx="976275" cy="5460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3129140" cy="23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40" y="4421417"/>
            <a:ext cx="3057128" cy="233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065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ТРЦ «Север» в реальности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613BC-82B9-4BFD-88D0-2B2A28ED3C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17" y="124629"/>
            <a:ext cx="976275" cy="546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0" y="2132856"/>
            <a:ext cx="8532440" cy="3128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86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     </a:t>
            </a:r>
            <a:r>
              <a:rPr lang="ru-RU" sz="3600" b="1" dirty="0"/>
              <a:t>Концепция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19864" cy="5572472"/>
          </a:xfrm>
        </p:spPr>
        <p:txBody>
          <a:bodyPr>
            <a:normAutofit fontScale="25000" lnSpcReduction="2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00" dirty="0"/>
              <a:t>	</a:t>
            </a:r>
            <a:r>
              <a:rPr lang="ru-RU" sz="4600" dirty="0">
                <a:latin typeface="+mj-lt"/>
                <a:cs typeface="Times New Roman" panose="02020603050405020304" pitchFamily="18" charset="0"/>
              </a:rPr>
              <a:t>ТРЦ «Север» - первый в г. Бузулуке конкурентоспособный, профессионально реализованный торгово- развлекательный центр, призванный стать новой достопримечательностью города.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>
                <a:latin typeface="+mj-lt"/>
                <a:cs typeface="Times New Roman" panose="02020603050405020304" pitchFamily="18" charset="0"/>
              </a:rPr>
              <a:t>	Размещение в комплексе торговых, культурных, развлекательных структур привлечет большой поток посетителей и покупателей, обеспечив тем самым мощный синергетический эффект.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>
                <a:latin typeface="+mj-lt"/>
                <a:cs typeface="Times New Roman" panose="02020603050405020304" pitchFamily="18" charset="0"/>
              </a:rPr>
              <a:t>	ТРЦ «Север» в г. Бузулук объединит в себе галереи бутиков, кинозалы, рестораны, развлекательный комплекс, удобную навигацию внутри торгового объекта и качественное инженерное оснащение.</a:t>
            </a:r>
            <a:endParaRPr lang="en-US" sz="4600" dirty="0">
              <a:latin typeface="+mj-lt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600" dirty="0">
                <a:latin typeface="+mj-lt"/>
                <a:cs typeface="Times New Roman" panose="02020603050405020304" pitchFamily="18" charset="0"/>
              </a:rPr>
              <a:t>	</a:t>
            </a:r>
            <a:endParaRPr lang="ru-RU" sz="4600" dirty="0">
              <a:latin typeface="+mj-lt"/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ru-RU" sz="4600" dirty="0">
                <a:latin typeface="+mj-lt"/>
                <a:cs typeface="Times New Roman" panose="02020603050405020304" pitchFamily="18" charset="0"/>
              </a:rPr>
              <a:t>	В центре ТРЦ «Север», с 1 по 3 этажи, находится круглый атриум с верхним купольным остеклением и фонтаном. В пределах атриума размещены 2 обзорных лифта. Для создания максимального естественного светового потока имеется 2 дополнительных прямоугольных атриума с 1 по 3 этаж, также с верхним остеклением. Для удобства покупателей с цокольного этажа до первого установлены 2 </a:t>
            </a:r>
            <a:r>
              <a:rPr lang="ru-RU" sz="4600" dirty="0" err="1">
                <a:latin typeface="+mj-lt"/>
                <a:cs typeface="Times New Roman" panose="02020603050405020304" pitchFamily="18" charset="0"/>
              </a:rPr>
              <a:t>траволатора</a:t>
            </a:r>
            <a:r>
              <a:rPr lang="ru-RU" sz="4600" dirty="0">
                <a:latin typeface="+mj-lt"/>
                <a:cs typeface="Times New Roman" panose="02020603050405020304" pitchFamily="18" charset="0"/>
              </a:rPr>
              <a:t>, с первого до третьего установлены эскалаторы функционирующие вверх- вниз. Для инвалидов и других категорий посетителей дополнительно предусмотрены 2 пассажирских лифта. В ТРЦ «Север» соблюдены последние требования систем безопасности: 4 эвакуационных лестничных марша с выходом на улицу с любого этажа.</a:t>
            </a:r>
          </a:p>
          <a:p>
            <a:pPr algn="just">
              <a:buNone/>
              <a:defRPr/>
            </a:pPr>
            <a:r>
              <a:rPr lang="ru-RU" sz="4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>
                <a:latin typeface="+mj-lt"/>
                <a:cs typeface="Times New Roman" panose="02020603050405020304" pitchFamily="18" charset="0"/>
              </a:rPr>
              <a:t>	Для усиления восприятия комплексности предложения в ТРЦ предусмотрено предоставление торговых уровней в качестве тематических секторов: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600" dirty="0">
              <a:latin typeface="+mj-lt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>
                <a:latin typeface="+mj-lt"/>
                <a:cs typeface="Times New Roman" panose="02020603050405020304" pitchFamily="18" charset="0"/>
              </a:rPr>
              <a:t>	цокольный этаж – этаж целевого посещения: продуктовый супермаркет с сопутствующими товарами – аптека, химчистка, ряд операторов товаров для дома;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600" dirty="0">
              <a:latin typeface="+mj-lt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>
                <a:latin typeface="+mj-lt"/>
                <a:cs typeface="Times New Roman" panose="02020603050405020304" pitchFamily="18" charset="0"/>
              </a:rPr>
              <a:t>	1-й этаж – подарки, ювелирная продукция, мобильная продукция, промышленные товары брендовых операторов, косметика и парфюмерия;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600" dirty="0">
              <a:latin typeface="+mj-lt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>
                <a:latin typeface="+mj-lt"/>
                <a:cs typeface="Times New Roman" panose="02020603050405020304" pitchFamily="18" charset="0"/>
              </a:rPr>
              <a:t>	2-й этаж – бытовая техника и электроника, </a:t>
            </a:r>
            <a:r>
              <a:rPr lang="ru-RU" sz="4600" dirty="0" smtClean="0">
                <a:latin typeface="+mj-lt"/>
                <a:cs typeface="Times New Roman" panose="02020603050405020304" pitchFamily="18" charset="0"/>
              </a:rPr>
              <a:t>известные </a:t>
            </a:r>
            <a:r>
              <a:rPr lang="ru-RU" sz="4600" dirty="0" smtClean="0">
                <a:latin typeface="+mj-lt"/>
                <a:cs typeface="Times New Roman" panose="02020603050405020304" pitchFamily="18" charset="0"/>
              </a:rPr>
              <a:t>бренды интерьерных решений для дома, </a:t>
            </a:r>
            <a:r>
              <a:rPr lang="ru-RU" sz="4600" dirty="0" smtClean="0">
                <a:latin typeface="+mj-lt"/>
                <a:cs typeface="Times New Roman" panose="02020603050405020304" pitchFamily="18" charset="0"/>
              </a:rPr>
              <a:t>товары </a:t>
            </a:r>
            <a:r>
              <a:rPr lang="ru-RU" sz="4600" dirty="0">
                <a:latin typeface="+mj-lt"/>
                <a:cs typeface="Times New Roman" panose="02020603050405020304" pitchFamily="18" charset="0"/>
              </a:rPr>
              <a:t>и марочная одежда для мужчин и женщин, обувь, крупный универмаг одежды,;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600" dirty="0">
              <a:latin typeface="+mj-lt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>
                <a:latin typeface="+mj-lt"/>
                <a:cs typeface="Times New Roman" panose="02020603050405020304" pitchFamily="18" charset="0"/>
              </a:rPr>
              <a:t>	3-й этаж – ресторанный дворик, товары для детей, детский развлекательный центр, кинотеатр.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600" dirty="0">
              <a:latin typeface="+mj-lt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>
                <a:latin typeface="+mj-lt"/>
                <a:cs typeface="Times New Roman" panose="02020603050405020304" pitchFamily="18" charset="0"/>
              </a:rPr>
              <a:t>	Основная идея ТРЦ «Север» в г. Бузулук - стать частью повседневной жизни города, обеспечить для покупателя максимальное удобство при совершении покупок, создать атмосферу доверия и комфорта, доставить радость от удачных покупок.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600" dirty="0">
              <a:latin typeface="+mj-lt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1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DD084BB-75DA-4B62-B85A-63AEFDE4EB52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17" y="124629"/>
            <a:ext cx="976275" cy="54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>
                <a:latin typeface="+mj-lt"/>
              </a:rPr>
              <a:t>       ТРЦ «Север»  </a:t>
            </a:r>
            <a:r>
              <a:rPr lang="ru-RU" sz="1400" dirty="0">
                <a:latin typeface="+mj-lt"/>
              </a:rPr>
              <a:t>— это то, что нужно для тех, кто хочет совершить все необходимые покупки и отдохнуть после напряженного рабочего дня!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Зонирование  ТРЦ «Север» выполнено с учетом самых современных требований к  торгово-развлекательным центрам, в основе которых лежат удобство и эффективность работы в торговых зонах. Все это обещает сделать  ТРЦ «Север» одним из наиболее популярных центров </a:t>
            </a:r>
            <a:r>
              <a:rPr lang="ru-RU" sz="1400" dirty="0" err="1">
                <a:latin typeface="+mj-lt"/>
              </a:rPr>
              <a:t>г.Бузулука</a:t>
            </a:r>
            <a:r>
              <a:rPr lang="ru-RU" sz="1400" dirty="0">
                <a:latin typeface="+mj-lt"/>
              </a:rPr>
              <a:t> .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Дизайн интерьера ТРЦ «Север» выполнен по последним стандартам и выдержан в современном стиле. 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Он располагает к атмосфере комфорта и уюта.</a:t>
            </a:r>
          </a:p>
          <a:p>
            <a:pPr>
              <a:buNone/>
            </a:pPr>
            <a:endParaRPr lang="ru-RU" sz="1400" dirty="0">
              <a:latin typeface="+mj-lt"/>
            </a:endParaRPr>
          </a:p>
          <a:p>
            <a:pPr>
              <a:buNone/>
            </a:pPr>
            <a:r>
              <a:rPr lang="ru-RU" sz="1400" dirty="0">
                <a:latin typeface="+mj-lt"/>
              </a:rPr>
              <a:t>      В объединении с современной технической оснасткой, интерьер ТРЦ «Север» впечатляет с первого взгляда, создавая для посетителей незабываемый WOW эффект.</a:t>
            </a:r>
          </a:p>
          <a:p>
            <a:pPr fontAlgn="base">
              <a:buNone/>
            </a:pPr>
            <a:r>
              <a:rPr lang="ru-RU" sz="1400" dirty="0">
                <a:latin typeface="+mj-lt"/>
              </a:rPr>
              <a:t>      </a:t>
            </a:r>
          </a:p>
          <a:p>
            <a:pPr fontAlgn="base">
              <a:buNone/>
            </a:pPr>
            <a:endParaRPr lang="ru-RU" sz="1400" dirty="0">
              <a:latin typeface="+mj-lt"/>
            </a:endParaRPr>
          </a:p>
          <a:p>
            <a:pPr fontAlgn="base">
              <a:buNone/>
            </a:pPr>
            <a:r>
              <a:rPr lang="ru-RU" sz="1400" dirty="0">
                <a:latin typeface="+mj-lt"/>
              </a:rPr>
              <a:t>       Придя сюда единожды, вы обязательно захотите вернуться!</a:t>
            </a:r>
          </a:p>
          <a:p>
            <a:pPr fontAlgn="base">
              <a:buNone/>
            </a:pP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endParaRPr lang="ru-RU" sz="1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E614D-9956-43F8-B9D4-CF52B010756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17" y="124629"/>
            <a:ext cx="976275" cy="54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2611</TotalTime>
  <Words>330</Words>
  <Application>Microsoft Office PowerPoint</Application>
  <PresentationFormat>Экран (4:3)</PresentationFormat>
  <Paragraphs>112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 2</vt:lpstr>
      <vt:lpstr>Поток</vt:lpstr>
      <vt:lpstr>  </vt:lpstr>
      <vt:lpstr>Территориальная расположенность объекта–   Оренбургская область, г.Бузулук </vt:lpstr>
      <vt:lpstr>Экономический потенциал и инвестиционная привлекательность города Бузулук</vt:lpstr>
      <vt:lpstr>      Местоположение и доступность Торгово-развлекательного центра «Север»</vt:lpstr>
      <vt:lpstr>Презентация PowerPoint</vt:lpstr>
      <vt:lpstr>         Интерьер, атриумы и фонтан в ТРЦ «Север».</vt:lpstr>
      <vt:lpstr>ТРЦ «Север» в реальности</vt:lpstr>
      <vt:lpstr>     Концепция проекта</vt:lpstr>
      <vt:lpstr>Презентация PowerPoint</vt:lpstr>
      <vt:lpstr>                                                                                                                                           Конкурентное  окружение                                         В настоящее время у ТРЦ «Север» в г. Бузулук отсутствуют серьезные конкуренты, так как представленные проекты не имеют  четкой концепции и расположены на небольших площадях  (до 7 тыс.кв.м.), в связи с чем не могут противостоять ТРЦ «Север» , спроектированному и построенному с учетом всех требований, предъявляемых к современным и высококлассным, профессиональным торговым центрам.       ВЫ ЕЩЕ ДУМАЕТЕ  ВЕСТИ ЛИ БИЗНЕС  В ТРЦ «СЕВЕР» Г. БУЗУЛУКА ??? ПОЗВОНИТЕ И МЫ РАЗВЕИМ ВСЕ ВАШИ СОМНЕНИЯ!!!   </vt:lpstr>
      <vt:lpstr>Контакты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RePack by Diakov</cp:lastModifiedBy>
  <cp:revision>95</cp:revision>
  <dcterms:created xsi:type="dcterms:W3CDTF">2016-05-24T12:18:03Z</dcterms:created>
  <dcterms:modified xsi:type="dcterms:W3CDTF">2019-02-20T04:56:53Z</dcterms:modified>
</cp:coreProperties>
</file>