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8" r:id="rId4"/>
    <p:sldId id="260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CCFFFF"/>
    <a:srgbClr val="66FFCC"/>
    <a:srgbClr val="B3E8E7"/>
    <a:srgbClr val="66D0D0"/>
    <a:srgbClr val="BBB545"/>
    <a:srgbClr val="748C8C"/>
    <a:srgbClr val="310688"/>
    <a:srgbClr val="502FDD"/>
    <a:srgbClr val="5C7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671" autoAdjust="0"/>
  </p:normalViewPr>
  <p:slideViewPr>
    <p:cSldViewPr snapToObjects="1">
      <p:cViewPr>
        <p:scale>
          <a:sx n="93" d="100"/>
          <a:sy n="93" d="100"/>
        </p:scale>
        <p:origin x="-2154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D33A-2A6D-BD43-821E-1D6D13177610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2E11715-4D37-804C-AE74-F9C3393EE8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D33A-2A6D-BD43-821E-1D6D13177610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715-4D37-804C-AE74-F9C3393EE8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D33A-2A6D-BD43-821E-1D6D13177610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715-4D37-804C-AE74-F9C3393EE8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D33A-2A6D-BD43-821E-1D6D13177610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715-4D37-804C-AE74-F9C3393EE8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D33A-2A6D-BD43-821E-1D6D13177610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715-4D37-804C-AE74-F9C3393EE8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D33A-2A6D-BD43-821E-1D6D13177610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715-4D37-804C-AE74-F9C3393EE8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D33A-2A6D-BD43-821E-1D6D13177610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715-4D37-804C-AE74-F9C3393EE8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D33A-2A6D-BD43-821E-1D6D13177610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715-4D37-804C-AE74-F9C3393EE8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D33A-2A6D-BD43-821E-1D6D13177610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715-4D37-804C-AE74-F9C3393EE8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D33A-2A6D-BD43-821E-1D6D13177610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715-4D37-804C-AE74-F9C3393EE8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D33A-2A6D-BD43-821E-1D6D13177610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1715-4D37-804C-AE74-F9C3393EE8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1C9D33A-2A6D-BD43-821E-1D6D13177610}" type="datetimeFigureOut">
              <a:rPr lang="en-US" smtClean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2E11715-4D37-804C-AE74-F9C3393EE8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&#1076;&#1086;&#1073;&#1088;&#1099;&#1077;&#1076;&#1077;&#1085;&#1100;&#1075;&#1080;.&#1088;&#1092;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&#1076;&#1086;&#1073;&#1088;&#1099;&#1077;&#1076;&#1077;&#1085;&#1100;&#1075;&#1080;.&#1088;&#1092;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&#1076;&#1086;&#1073;&#1088;&#1099;&#1077;&#1076;&#1077;&#1085;&#1100;&#1075;&#1080;.&#1088;&#1092;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&#1076;&#1086;&#1073;&#1088;&#1099;&#1077;&#1076;&#1077;&#1085;&#1100;&#1075;&#1080;.&#1088;&#1092;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&#1076;&#1086;&#1073;&#1088;&#1099;&#1077;&#1076;&#1077;&#1085;&#1100;&#1075;&#1080;.&#1088;&#1092;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esent_Cov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9" y="0"/>
            <a:ext cx="9119681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73375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Verdana"/>
                <a:cs typeface="Verdana"/>
              </a:rPr>
              <a:t/>
            </a:r>
            <a:br>
              <a:rPr lang="ru-RU" sz="2400" dirty="0" smtClean="0">
                <a:latin typeface="Verdana"/>
                <a:cs typeface="Verdana"/>
              </a:rPr>
            </a:br>
            <a:endParaRPr lang="en-US" sz="2400" dirty="0">
              <a:latin typeface="Verdana"/>
              <a:cs typeface="Verdana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652120" y="6248400"/>
            <a:ext cx="34918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pic>
        <p:nvPicPr>
          <p:cNvPr id="1026" name="Picture 2" descr="Добрые деньг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782083"/>
            <a:ext cx="1943844" cy="228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5800" y="412751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МИКРОФИНАНСОВАЯ ОРГАНИЗАЦИЯ</a:t>
            </a:r>
            <a:endParaRPr lang="ru-RU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0" y="6248400"/>
            <a:ext cx="457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ea typeface="+mj-ea"/>
                <a:cs typeface="Verdana"/>
                <a:hlinkClick r:id="rId4"/>
              </a:rPr>
              <a:t>www.</a:t>
            </a:r>
            <a:r>
              <a:rPr lang="ru-RU" sz="1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ea typeface="+mj-ea"/>
                <a:cs typeface="Verdana"/>
                <a:hlinkClick r:id="rId4"/>
              </a:rPr>
              <a:t>добрыеденьги.рф</a:t>
            </a:r>
            <a:r>
              <a:rPr lang="ru-RU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ea typeface="+mj-ea"/>
                <a:cs typeface="Verdana"/>
              </a:rPr>
              <a:t>  тел. (3532)572-233</a:t>
            </a:r>
            <a:endParaRPr kumimoji="0" lang="en-US" sz="1200" b="1" i="0" u="none" strike="noStrike" kern="120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Verdana"/>
              <a:ea typeface="+mj-e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0" y="6248400"/>
            <a:ext cx="457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ea typeface="+mj-ea"/>
                <a:cs typeface="Verdana"/>
                <a:hlinkClick r:id="rId2"/>
              </a:rPr>
              <a:t>www.</a:t>
            </a:r>
            <a:r>
              <a:rPr lang="ru-RU" sz="1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ea typeface="+mj-ea"/>
                <a:cs typeface="Verdana"/>
                <a:hlinkClick r:id="rId2"/>
              </a:rPr>
              <a:t>добрыеденьги.рф</a:t>
            </a:r>
            <a:r>
              <a:rPr lang="ru-RU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ea typeface="+mj-ea"/>
                <a:cs typeface="Verdana"/>
              </a:rPr>
              <a:t>  тел. (3532)572-233</a:t>
            </a:r>
            <a:endParaRPr kumimoji="0" lang="en-US" sz="1200" b="1" i="0" u="none" strike="noStrike" kern="120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248400"/>
            <a:ext cx="838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noProof="0" dirty="0" smtClean="0">
                <a:solidFill>
                  <a:schemeClr val="bg1"/>
                </a:solidFill>
                <a:latin typeface="Verdana"/>
                <a:ea typeface="+mj-ea"/>
                <a:cs typeface="Verdana"/>
              </a:rPr>
              <a:t>2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5527" y="481491"/>
            <a:ext cx="6629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 smtClean="0">
                <a:solidFill>
                  <a:srgbClr val="466EB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компании</a:t>
            </a:r>
            <a:endParaRPr kumimoji="0" lang="en-US" sz="1333" b="1" u="none" strike="noStrike" kern="1200" cap="none" spc="0" normalizeH="0" baseline="0" noProof="0" dirty="0">
              <a:ln>
                <a:noFill/>
              </a:ln>
              <a:solidFill>
                <a:srgbClr val="466EB4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23528" y="1919148"/>
            <a:ext cx="8496944" cy="4054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900"/>
              </a:spcAft>
            </a:pPr>
            <a:r>
              <a:rPr lang="ru-RU" sz="1700" dirty="0" smtClean="0">
                <a:latin typeface="Calibri" pitchFamily="34" charset="0"/>
              </a:rPr>
              <a:t>	</a:t>
            </a:r>
            <a:r>
              <a:rPr lang="ru-RU" sz="1700" b="1" dirty="0" smtClean="0">
                <a:latin typeface="Calibri" pitchFamily="34" charset="0"/>
              </a:rPr>
              <a:t>Общество с ограниченной ответственностью «Добрые деньги» </a:t>
            </a:r>
            <a:r>
              <a:rPr lang="ru-RU" sz="1700" dirty="0">
                <a:latin typeface="Calibri" pitchFamily="34" charset="0"/>
              </a:rPr>
              <a:t>создано в 2010 году.</a:t>
            </a:r>
          </a:p>
          <a:p>
            <a:pPr algn="ctr">
              <a:spcAft>
                <a:spcPts val="900"/>
              </a:spcAft>
            </a:pPr>
            <a:r>
              <a:rPr lang="ru-RU" sz="1700" dirty="0">
                <a:latin typeface="Calibri" pitchFamily="34" charset="0"/>
              </a:rPr>
              <a:t>	</a:t>
            </a:r>
            <a:r>
              <a:rPr lang="ru-RU" sz="1700" b="1" dirty="0" smtClean="0">
                <a:latin typeface="Calibri" pitchFamily="34" charset="0"/>
              </a:rPr>
              <a:t>Основное </a:t>
            </a:r>
            <a:r>
              <a:rPr lang="ru-RU" sz="1700" b="1" dirty="0">
                <a:latin typeface="Calibri" pitchFamily="34" charset="0"/>
              </a:rPr>
              <a:t>направление деятельности компании </a:t>
            </a:r>
            <a:r>
              <a:rPr lang="ru-RU" sz="1700" b="1" dirty="0" smtClean="0">
                <a:latin typeface="Calibri" pitchFamily="34" charset="0"/>
              </a:rPr>
              <a:t>«Добрые деньги» </a:t>
            </a:r>
            <a:r>
              <a:rPr lang="ru-RU" sz="1700" dirty="0">
                <a:latin typeface="Calibri" pitchFamily="34" charset="0"/>
              </a:rPr>
              <a:t>- </a:t>
            </a:r>
            <a:r>
              <a:rPr lang="ru-RU" sz="1700" b="1" dirty="0">
                <a:latin typeface="Calibri" pitchFamily="34" charset="0"/>
              </a:rPr>
              <a:t>предоставление займов для </a:t>
            </a:r>
            <a:r>
              <a:rPr lang="ru-RU" sz="1700" b="1" dirty="0" smtClean="0">
                <a:latin typeface="Calibri" pitchFamily="34" charset="0"/>
              </a:rPr>
              <a:t>физических лиц. </a:t>
            </a:r>
          </a:p>
          <a:p>
            <a:pPr algn="just">
              <a:spcAft>
                <a:spcPts val="900"/>
              </a:spcAft>
            </a:pPr>
            <a:r>
              <a:rPr lang="ru-RU" sz="1700" dirty="0" smtClean="0">
                <a:latin typeface="Calibri" pitchFamily="34" charset="0"/>
              </a:rPr>
              <a:t>Мы </a:t>
            </a:r>
            <a:r>
              <a:rPr lang="ru-RU" sz="1700" dirty="0">
                <a:latin typeface="Calibri" pitchFamily="34" charset="0"/>
              </a:rPr>
              <a:t>предоставляем услуги </a:t>
            </a:r>
            <a:r>
              <a:rPr lang="ru-RU" sz="1700" dirty="0" smtClean="0">
                <a:latin typeface="Calibri" pitchFamily="34" charset="0"/>
              </a:rPr>
              <a:t>физическим лицам </a:t>
            </a:r>
            <a:r>
              <a:rPr lang="ru-RU" sz="1700" dirty="0">
                <a:latin typeface="Calibri" pitchFamily="34" charset="0"/>
              </a:rPr>
              <a:t>и со своей стороны делаем все, чтобы </a:t>
            </a:r>
            <a:r>
              <a:rPr lang="ru-RU" sz="1700" dirty="0" smtClean="0">
                <a:latin typeface="Calibri" pitchFamily="34" charset="0"/>
              </a:rPr>
              <a:t>нашим клиентам было </a:t>
            </a:r>
            <a:r>
              <a:rPr lang="ru-RU" sz="1700" dirty="0">
                <a:latin typeface="Calibri" pitchFamily="34" charset="0"/>
              </a:rPr>
              <a:t>комфортно и выгодно с нами работать</a:t>
            </a:r>
            <a:r>
              <a:rPr lang="ru-RU" sz="1700" dirty="0" smtClean="0">
                <a:latin typeface="Calibri" pitchFamily="34" charset="0"/>
              </a:rPr>
              <a:t>.</a:t>
            </a:r>
          </a:p>
          <a:p>
            <a:pPr algn="ctr">
              <a:spcAft>
                <a:spcPts val="900"/>
              </a:spcAft>
            </a:pPr>
            <a:r>
              <a:rPr lang="ru-RU" sz="1700" b="1" dirty="0" smtClean="0">
                <a:latin typeface="Calibri" pitchFamily="34" charset="0"/>
              </a:rPr>
              <a:t>На текущий момент:</a:t>
            </a:r>
          </a:p>
          <a:p>
            <a:pPr marL="173038" indent="-173038" algn="just">
              <a:spcAft>
                <a:spcPts val="900"/>
              </a:spcAft>
              <a:buFontTx/>
              <a:buChar char="•"/>
            </a:pPr>
            <a:r>
              <a:rPr lang="ru-RU" sz="1700" dirty="0" smtClean="0">
                <a:latin typeface="Calibri" pitchFamily="34" charset="0"/>
              </a:rPr>
              <a:t>8 пунктов выдачи займов в г. Оренбурге: </a:t>
            </a:r>
            <a:r>
              <a:rPr lang="ru-RU" sz="2000" b="1" dirty="0" smtClean="0">
                <a:latin typeface="Calibri" pitchFamily="34" charset="0"/>
              </a:rPr>
              <a:t>ТРЦ Север</a:t>
            </a:r>
            <a:r>
              <a:rPr lang="ru-RU" sz="1700" dirty="0" smtClean="0">
                <a:latin typeface="Calibri" pitchFamily="34" charset="0"/>
              </a:rPr>
              <a:t>, ТРК Гулливер, ТД Восход, Гипермаркет Семейный Магнит, ТК Три Мартышки и т.д.</a:t>
            </a:r>
          </a:p>
          <a:p>
            <a:pPr marL="173038" indent="-173038" algn="just">
              <a:spcAft>
                <a:spcPts val="900"/>
              </a:spcAft>
              <a:buFontTx/>
              <a:buChar char="•"/>
            </a:pPr>
            <a:r>
              <a:rPr lang="ru-RU" sz="16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7 пунктов выдачи займов в Оренбургской области: г. Сорочинск, г. Бузулук, п. Первомайский, с. Плешаново, с. Грачевка, с. Новосергиевка</a:t>
            </a:r>
            <a:endParaRPr lang="ru-RU" sz="1600" dirty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just">
              <a:spcAft>
                <a:spcPts val="900"/>
              </a:spcAft>
            </a:pPr>
            <a:r>
              <a:rPr lang="ru-RU" sz="1700" dirty="0">
                <a:latin typeface="Calibri" pitchFamily="34" charset="0"/>
              </a:rPr>
              <a:t>	</a:t>
            </a:r>
          </a:p>
          <a:p>
            <a:pPr algn="just">
              <a:spcAft>
                <a:spcPts val="900"/>
              </a:spcAft>
            </a:pPr>
            <a:endParaRPr lang="ru-RU" sz="1700" dirty="0">
              <a:latin typeface="Calibri" pitchFamily="34" charset="0"/>
            </a:endParaRPr>
          </a:p>
        </p:txBody>
      </p:sp>
      <p:pic>
        <p:nvPicPr>
          <p:cNvPr id="8" name="Picture 2" descr="Добрые деньг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232" y="332656"/>
            <a:ext cx="1001216" cy="1177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28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660232" y="6248400"/>
            <a:ext cx="2483768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endParaRPr lang="en-US" sz="1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248400"/>
            <a:ext cx="838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bg1"/>
                </a:solidFill>
                <a:latin typeface="Verdana"/>
                <a:ea typeface="+mj-ea"/>
                <a:cs typeface="Verdana"/>
              </a:rPr>
              <a:t>3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12866" y="481491"/>
            <a:ext cx="6629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466EB4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Юридический статус компании</a:t>
            </a:r>
            <a:endParaRPr kumimoji="0" lang="en-US" sz="1333" b="1" u="none" strike="noStrike" kern="1200" cap="none" spc="0" normalizeH="0" baseline="0" noProof="0" dirty="0">
              <a:ln>
                <a:noFill/>
              </a:ln>
              <a:solidFill>
                <a:srgbClr val="466EB4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323528" y="2037179"/>
            <a:ext cx="849694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 algn="just">
              <a:spcAft>
                <a:spcPts val="900"/>
              </a:spcAft>
              <a:buFontTx/>
              <a:buChar char="•"/>
            </a:pPr>
            <a:r>
              <a:rPr lang="ru-RU" sz="1700" dirty="0">
                <a:latin typeface="Calibri" pitchFamily="34" charset="0"/>
              </a:rPr>
              <a:t>В начале июля 2010 года </a:t>
            </a:r>
            <a:r>
              <a:rPr lang="ru-RU" sz="1700" dirty="0" smtClean="0">
                <a:latin typeface="Calibri" pitchFamily="34" charset="0"/>
              </a:rPr>
              <a:t>принят закон </a:t>
            </a:r>
            <a:r>
              <a:rPr lang="ru-RU" sz="1700" dirty="0">
                <a:latin typeface="Calibri" pitchFamily="34" charset="0"/>
              </a:rPr>
              <a:t>«О микрофинансовой деятельности и микрофинансовых организациях», который устанавливает правовые основы и порядок государственного регулирования деятельности МФО (</a:t>
            </a:r>
            <a:r>
              <a:rPr lang="ru-RU" sz="1700" dirty="0" smtClean="0">
                <a:latin typeface="Calibri" pitchFamily="34" charset="0"/>
              </a:rPr>
              <a:t>вступил </a:t>
            </a:r>
            <a:r>
              <a:rPr lang="ru-RU" sz="1700" dirty="0">
                <a:latin typeface="Calibri" pitchFamily="34" charset="0"/>
              </a:rPr>
              <a:t>в силу с января 2011).</a:t>
            </a:r>
          </a:p>
          <a:p>
            <a:pPr marL="173038" indent="-173038" algn="just">
              <a:spcAft>
                <a:spcPts val="900"/>
              </a:spcAft>
              <a:buFontTx/>
              <a:buChar char="•"/>
            </a:pPr>
            <a:r>
              <a:rPr lang="ru-RU" sz="1700" dirty="0" smtClean="0">
                <a:latin typeface="Calibri" pitchFamily="34" charset="0"/>
              </a:rPr>
              <a:t>Компания </a:t>
            </a:r>
            <a:r>
              <a:rPr lang="ru-RU" sz="1700" dirty="0">
                <a:latin typeface="Calibri" pitchFamily="34" charset="0"/>
              </a:rPr>
              <a:t>работает строго в рамках действующего законодательства РФ, а также в соответствии с основными положениями принятого Закона.</a:t>
            </a:r>
          </a:p>
          <a:p>
            <a:pPr marL="173038" indent="-173038" algn="just">
              <a:spcAft>
                <a:spcPts val="900"/>
              </a:spcAft>
              <a:buFontTx/>
              <a:buChar char="•"/>
            </a:pPr>
            <a:r>
              <a:rPr lang="ru-RU" sz="1700" dirty="0" smtClean="0">
                <a:latin typeface="Calibri" pitchFamily="34" charset="0"/>
              </a:rPr>
              <a:t>Закон </a:t>
            </a:r>
            <a:r>
              <a:rPr lang="ru-RU" sz="1700" dirty="0">
                <a:latin typeface="Calibri" pitchFamily="34" charset="0"/>
              </a:rPr>
              <a:t>призван, в первую очередь, привнести прозрачность и упорядоченность данного сегмента рынка и сделать его привлекательным для инвесторов и кредиторов.</a:t>
            </a:r>
          </a:p>
          <a:p>
            <a:pPr marL="173038" indent="-173038" algn="just">
              <a:spcAft>
                <a:spcPts val="900"/>
              </a:spcAft>
              <a:buFontTx/>
              <a:buChar char="•"/>
            </a:pPr>
            <a:r>
              <a:rPr lang="ru-RU" sz="1700" dirty="0" smtClean="0">
                <a:latin typeface="Calibri" pitchFamily="34" charset="0"/>
              </a:rPr>
              <a:t>Компания включена в государственный реестр микрофинансовых организаций, Свидетельство  № 2110556000040 от 08.07.2011г.</a:t>
            </a:r>
          </a:p>
          <a:p>
            <a:pPr marL="173038" indent="-173038" algn="just">
              <a:spcAft>
                <a:spcPts val="900"/>
              </a:spcAft>
              <a:buFontTx/>
              <a:buChar char="•"/>
            </a:pPr>
            <a:endParaRPr lang="ru-RU" sz="1700" dirty="0">
              <a:latin typeface="Calibri" pitchFamily="34" charset="0"/>
            </a:endParaRPr>
          </a:p>
        </p:txBody>
      </p:sp>
      <p:pic>
        <p:nvPicPr>
          <p:cNvPr id="8" name="Picture 2" descr="Добрые деньг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232" y="332656"/>
            <a:ext cx="1001216" cy="1177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0" y="6248400"/>
            <a:ext cx="457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ea typeface="+mj-ea"/>
                <a:cs typeface="Verdana"/>
                <a:hlinkClick r:id="rId3"/>
              </a:rPr>
              <a:t>www.</a:t>
            </a:r>
            <a:r>
              <a:rPr lang="ru-RU" sz="1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ea typeface="+mj-ea"/>
                <a:cs typeface="Verdana"/>
                <a:hlinkClick r:id="rId3"/>
              </a:rPr>
              <a:t>добрыеденьги.рф</a:t>
            </a:r>
            <a:r>
              <a:rPr lang="ru-RU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ea typeface="+mj-ea"/>
                <a:cs typeface="Verdana"/>
              </a:rPr>
              <a:t>  тел. (3532)572-233</a:t>
            </a:r>
            <a:endParaRPr kumimoji="0" lang="en-US" sz="1200" b="1" i="0" u="none" strike="noStrike" kern="120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Verdana"/>
              <a:ea typeface="+mj-e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70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6238126"/>
            <a:ext cx="9144000" cy="6198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0" y="6248400"/>
            <a:ext cx="4571999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  <a:hlinkClick r:id="rId2"/>
              </a:rPr>
              <a:t>www.</a:t>
            </a:r>
            <a:r>
              <a:rPr lang="ru-RU" sz="1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  <a:hlinkClick r:id="rId2"/>
              </a:rPr>
              <a:t>добрыеденьги.рф</a:t>
            </a:r>
            <a:r>
              <a:rPr lang="ru-RU" sz="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  <a:t>  тел. (3532)572-233</a:t>
            </a:r>
            <a:endParaRPr lang="en-US" sz="1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/>
              <a:cs typeface="Verdana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39736" y="1628800"/>
            <a:ext cx="8476653" cy="482453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just">
              <a:spcAft>
                <a:spcPts val="600"/>
              </a:spcAft>
            </a:pP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СТАНДАРТ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– 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заем с единовременной выплатой суммы основного долга и процентов за пользование в конце срока, предоставляется сроком до </a:t>
            </a: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16 дней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, сумма займа от </a:t>
            </a: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2 тыс.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до </a:t>
            </a: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10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ru-RU" sz="1400" b="1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тыс.руб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., с возможностью досрочного погашения и пролонгирования договора, процентная ставка </a:t>
            </a: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2% в день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СТАНДАРТ НИЗКИЙ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– заем с единовременной выплатой суммы основного долга и процентов за пользование в конце срока, предоставляется сроком до </a:t>
            </a: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30 дней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, сумма займа от </a:t>
            </a: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2 тыс.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до </a:t>
            </a: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15 </a:t>
            </a:r>
            <a:r>
              <a:rPr lang="ru-RU" sz="1400" b="1" dirty="0" err="1">
                <a:latin typeface="Calibri" pitchFamily="34" charset="0"/>
                <a:ea typeface="Verdana" pitchFamily="34" charset="0"/>
                <a:cs typeface="Calibri" pitchFamily="34" charset="0"/>
              </a:rPr>
              <a:t>тыс.руб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., с возможностью досрочного погашения и пролонгирования 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договора, 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процентная ставка </a:t>
            </a: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1,75%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в 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день, выдается клиентам с положительной кредитной историей в компании.</a:t>
            </a:r>
            <a:r>
              <a:rPr lang="ru-RU" sz="1400" b="1" dirty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endParaRPr lang="ru-RU" sz="1400" b="1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ПЕНСИОННЫЙ 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– заем с единовременной выплатой суммы основного долга и процентов за пользование в конце срока, предоставляется сроком до </a:t>
            </a: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30 </a:t>
            </a:r>
            <a:r>
              <a:rPr lang="ru-RU" sz="1400" b="1" dirty="0">
                <a:latin typeface="Calibri" pitchFamily="34" charset="0"/>
                <a:ea typeface="Verdana" pitchFamily="34" charset="0"/>
                <a:cs typeface="Calibri" pitchFamily="34" charset="0"/>
              </a:rPr>
              <a:t>дней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, сумма займа от </a:t>
            </a: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2 тыс.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до </a:t>
            </a: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5 </a:t>
            </a:r>
            <a:r>
              <a:rPr lang="ru-RU" sz="1400" b="1" dirty="0" err="1">
                <a:latin typeface="Calibri" pitchFamily="34" charset="0"/>
                <a:ea typeface="Verdana" pitchFamily="34" charset="0"/>
                <a:cs typeface="Calibri" pitchFamily="34" charset="0"/>
              </a:rPr>
              <a:t>тыс.руб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., с возможностью досрочного погашения и пролонгирования 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договора, 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процентная ставка </a:t>
            </a: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1% </a:t>
            </a:r>
            <a:r>
              <a:rPr lang="ru-RU" sz="1400" b="1" dirty="0">
                <a:latin typeface="Calibri" pitchFamily="34" charset="0"/>
                <a:ea typeface="Verdana" pitchFamily="34" charset="0"/>
                <a:cs typeface="Calibri" pitchFamily="34" charset="0"/>
              </a:rPr>
              <a:t>в день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Пенсионный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– заем с периодической выплатой основного долга и процентов, предоставляется сроком до </a:t>
            </a: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12 </a:t>
            </a:r>
            <a:r>
              <a:rPr lang="ru-RU" sz="1400" b="1" dirty="0">
                <a:latin typeface="Calibri" pitchFamily="34" charset="0"/>
                <a:ea typeface="Verdana" pitchFamily="34" charset="0"/>
                <a:cs typeface="Calibri" pitchFamily="34" charset="0"/>
              </a:rPr>
              <a:t>месяцев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 сумма 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от </a:t>
            </a: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5 </a:t>
            </a:r>
            <a:r>
              <a:rPr lang="ru-RU" sz="1400" b="1" dirty="0">
                <a:latin typeface="Calibri" pitchFamily="34" charset="0"/>
                <a:ea typeface="Verdana" pitchFamily="34" charset="0"/>
                <a:cs typeface="Calibri" pitchFamily="34" charset="0"/>
              </a:rPr>
              <a:t>тыс</a:t>
            </a: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. 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до </a:t>
            </a: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20 </a:t>
            </a:r>
            <a:r>
              <a:rPr lang="ru-RU" sz="1400" b="1" dirty="0" err="1">
                <a:latin typeface="Calibri" pitchFamily="34" charset="0"/>
                <a:ea typeface="Verdana" pitchFamily="34" charset="0"/>
                <a:cs typeface="Calibri" pitchFamily="34" charset="0"/>
              </a:rPr>
              <a:t>тыс.руб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.,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 с возможностью досрочного 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погашения, 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процентная ставка </a:t>
            </a: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0,5 </a:t>
            </a:r>
            <a:r>
              <a:rPr lang="ru-RU" sz="1400" b="1" dirty="0">
                <a:latin typeface="Calibri" pitchFamily="34" charset="0"/>
                <a:ea typeface="Verdana" pitchFamily="34" charset="0"/>
                <a:cs typeface="Calibri" pitchFamily="34" charset="0"/>
              </a:rPr>
              <a:t>% в </a:t>
            </a: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день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, 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выдается клиентам с положительной кредитной историей в компании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ВЫХОДНОЙ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– 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выдается только по </a:t>
            </a: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Пятницам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, заем 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с единовременной выплатой суммы основного долга и процентов за пользование в конце срока, предоставляется сроком до </a:t>
            </a: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10 </a:t>
            </a:r>
            <a:r>
              <a:rPr lang="ru-RU" sz="1400" b="1" dirty="0">
                <a:latin typeface="Calibri" pitchFamily="34" charset="0"/>
                <a:ea typeface="Verdana" pitchFamily="34" charset="0"/>
                <a:cs typeface="Calibri" pitchFamily="34" charset="0"/>
              </a:rPr>
              <a:t>дней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, сумма займа от </a:t>
            </a: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1 </a:t>
            </a:r>
            <a:r>
              <a:rPr lang="ru-RU" sz="1400" b="1" dirty="0">
                <a:latin typeface="Calibri" pitchFamily="34" charset="0"/>
                <a:ea typeface="Verdana" pitchFamily="34" charset="0"/>
                <a:cs typeface="Calibri" pitchFamily="34" charset="0"/>
              </a:rPr>
              <a:t>тыс.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 до </a:t>
            </a: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5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 </a:t>
            </a:r>
            <a:r>
              <a:rPr lang="ru-RU" sz="1400" b="1" dirty="0" err="1">
                <a:latin typeface="Calibri" pitchFamily="34" charset="0"/>
                <a:ea typeface="Verdana" pitchFamily="34" charset="0"/>
                <a:cs typeface="Calibri" pitchFamily="34" charset="0"/>
              </a:rPr>
              <a:t>тыс.руб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., с возможностью досрочного </a:t>
            </a:r>
            <a:r>
              <a:rPr lang="ru-RU" sz="1400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погашения, 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процентная ставка </a:t>
            </a:r>
            <a:r>
              <a:rPr lang="ru-RU" sz="1400" b="1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1,5% </a:t>
            </a:r>
            <a:r>
              <a:rPr lang="ru-RU" sz="1400" b="1" dirty="0">
                <a:latin typeface="Calibri" pitchFamily="34" charset="0"/>
                <a:ea typeface="Verdana" pitchFamily="34" charset="0"/>
                <a:cs typeface="Calibri" pitchFamily="34" charset="0"/>
              </a:rPr>
              <a:t>в день</a:t>
            </a:r>
            <a:r>
              <a:rPr lang="ru-RU" sz="1400" dirty="0">
                <a:latin typeface="Calibri" pitchFamily="34" charset="0"/>
                <a:ea typeface="Verdana" pitchFamily="34" charset="0"/>
                <a:cs typeface="Calibri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endParaRPr lang="ru-RU" sz="1400" b="1" dirty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>
              <a:spcAft>
                <a:spcPts val="600"/>
              </a:spcAft>
            </a:pPr>
            <a:endParaRPr lang="ru-RU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248400"/>
            <a:ext cx="838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bg1"/>
                </a:solidFill>
                <a:latin typeface="Verdana"/>
                <a:ea typeface="+mj-ea"/>
                <a:cs typeface="Verdana"/>
              </a:rPr>
              <a:t>4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21328" y="572897"/>
            <a:ext cx="6629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noProof="0" dirty="0" smtClean="0">
                <a:solidFill>
                  <a:srgbClr val="466EB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Продукты компании</a:t>
            </a:r>
            <a:endParaRPr kumimoji="0" lang="en-US" sz="1333" b="1" strike="noStrike" kern="1200" cap="none" spc="0" normalizeH="0" baseline="0" noProof="0" dirty="0">
              <a:ln>
                <a:noFill/>
              </a:ln>
              <a:solidFill>
                <a:srgbClr val="466EB4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Picture 2" descr="Добрые деньг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232" y="332656"/>
            <a:ext cx="1001216" cy="1177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46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0" y="6248400"/>
            <a:ext cx="457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  <a:hlinkClick r:id="rId2"/>
              </a:rPr>
              <a:t>www.</a:t>
            </a:r>
            <a:r>
              <a:rPr lang="ru-RU" sz="1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  <a:hlinkClick r:id="rId2"/>
              </a:rPr>
              <a:t>добрыеденьги.рф</a:t>
            </a:r>
            <a:r>
              <a:rPr lang="ru-RU" sz="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  <a:t>  тел. (3532)572-233</a:t>
            </a:r>
            <a:endParaRPr lang="en-US" sz="1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/>
              <a:cs typeface="Verdana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1328" y="1628800"/>
            <a:ext cx="8476653" cy="45475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just">
              <a:spcAft>
                <a:spcPts val="900"/>
              </a:spcAft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algn="just">
              <a:spcAft>
                <a:spcPts val="900"/>
              </a:spcAft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ru-RU" sz="2300" dirty="0" smtClean="0">
                <a:latin typeface="Calibri" pitchFamily="34" charset="0"/>
                <a:cs typeface="Calibri" pitchFamily="34" charset="0"/>
              </a:rPr>
              <a:t>На ежедневной основе осуществляется мониторинг показателей деятельности компании и представляется отчетность в Центробанк РФ в соответствии с законом «О микрофинансовой деятельности и микрофинансовых организациях</a:t>
            </a:r>
            <a:r>
              <a:rPr lang="ru-RU" sz="2300" dirty="0">
                <a:latin typeface="Calibri" pitchFamily="34" charset="0"/>
                <a:cs typeface="Calibri" pitchFamily="34" charset="0"/>
              </a:rPr>
              <a:t>», </a:t>
            </a:r>
            <a:r>
              <a:rPr lang="ru-RU" sz="2300" dirty="0" smtClean="0">
                <a:latin typeface="Calibri" pitchFamily="34" charset="0"/>
                <a:cs typeface="Calibri" pitchFamily="34" charset="0"/>
              </a:rPr>
              <a:t>налажено взаимодействие </a:t>
            </a:r>
            <a:r>
              <a:rPr lang="ru-RU" sz="2300" dirty="0">
                <a:latin typeface="Calibri" pitchFamily="34" charset="0"/>
                <a:cs typeface="Calibri" pitchFamily="34" charset="0"/>
              </a:rPr>
              <a:t>с </a:t>
            </a:r>
            <a:r>
              <a:rPr lang="ru-RU" sz="2300" dirty="0" err="1">
                <a:latin typeface="Calibri" pitchFamily="34" charset="0"/>
                <a:cs typeface="Calibri" pitchFamily="34" charset="0"/>
              </a:rPr>
              <a:t>Росфинмониторингом</a:t>
            </a:r>
            <a:r>
              <a:rPr lang="ru-RU" sz="2300" dirty="0">
                <a:latin typeface="Calibri" pitchFamily="34" charset="0"/>
                <a:cs typeface="Calibri" pitchFamily="34" charset="0"/>
              </a:rPr>
              <a:t> в соответствии с законом «О противодействии легализации (отмыванию) доходов, полученных преступным путем, и финансированию терроризма», утверждены правила внутреннего контроля в целях соблюдения вышеуказанного закона.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248400"/>
            <a:ext cx="838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5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21328" y="572897"/>
            <a:ext cx="6629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noProof="0" dirty="0" smtClean="0">
                <a:solidFill>
                  <a:srgbClr val="466EB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Взаимодействие с контролирующими органами</a:t>
            </a:r>
            <a:endParaRPr kumimoji="0" lang="en-US" sz="1333" b="1" strike="noStrike" kern="1200" cap="none" spc="0" normalizeH="0" baseline="0" noProof="0" dirty="0">
              <a:ln>
                <a:noFill/>
              </a:ln>
              <a:solidFill>
                <a:srgbClr val="466EB4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Picture 2" descr="Добрые деньг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232" y="332656"/>
            <a:ext cx="1001216" cy="1177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24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1765</TotalTime>
  <Words>386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Аптека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(none)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dubovik</dc:creator>
  <cp:lastModifiedBy>Hdd</cp:lastModifiedBy>
  <cp:revision>211</cp:revision>
  <dcterms:created xsi:type="dcterms:W3CDTF">2011-03-14T11:57:31Z</dcterms:created>
  <dcterms:modified xsi:type="dcterms:W3CDTF">2015-03-31T05:52:15Z</dcterms:modified>
</cp:coreProperties>
</file>