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66" r:id="rId4"/>
    <p:sldId id="279" r:id="rId5"/>
    <p:sldId id="280" r:id="rId6"/>
    <p:sldId id="268" r:id="rId7"/>
    <p:sldId id="269" r:id="rId8"/>
    <p:sldId id="270" r:id="rId9"/>
    <p:sldId id="258" r:id="rId10"/>
    <p:sldId id="265" r:id="rId11"/>
    <p:sldId id="281" r:id="rId12"/>
    <p:sldId id="272" r:id="rId13"/>
    <p:sldId id="277" r:id="rId14"/>
    <p:sldId id="273" r:id="rId15"/>
    <p:sldId id="274" r:id="rId16"/>
    <p:sldId id="275" r:id="rId17"/>
    <p:sldId id="276" r:id="rId18"/>
    <p:sldId id="271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>
      <p:cViewPr varScale="1">
        <p:scale>
          <a:sx n="108" d="100"/>
          <a:sy n="108" d="100"/>
        </p:scale>
        <p:origin x="17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C2E09-69D1-4EB4-A54A-B7A4C8E56502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ECF5B-65F1-484C-B003-E0C27766D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6FE82-8284-4801-89C4-0B038875F9E7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ensever.ru/post/karta_trc.html" TargetMode="External"/><Relationship Id="rId3" Type="http://schemas.openxmlformats.org/officeDocument/2006/relationships/image" Target="../media/image1.jpeg"/><Relationship Id="rId7" Type="http://schemas.openxmlformats.org/officeDocument/2006/relationships/hyperlink" Target="mailto:reklama.sever@mail.ru" TargetMode="External"/><Relationship Id="rId2" Type="http://schemas.openxmlformats.org/officeDocument/2006/relationships/hyperlink" Target="http://dv.orensever.ru/novost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trc_sever_orenburg/" TargetMode="External"/><Relationship Id="rId5" Type="http://schemas.openxmlformats.org/officeDocument/2006/relationships/hyperlink" Target="http://vk.com/sever56" TargetMode="External"/><Relationship Id="rId4" Type="http://schemas.openxmlformats.org/officeDocument/2006/relationships/hyperlink" Target="http://orensever.ru/" TargetMode="External"/><Relationship Id="rId9" Type="http://schemas.openxmlformats.org/officeDocument/2006/relationships/hyperlink" Target="mailto:orenburg@navse360.r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nsever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orensever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214686"/>
            <a:ext cx="7772400" cy="18573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Рекламные возможности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ТРЦ «Север»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для АРЕНДАТОРОВ.</a:t>
            </a: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1142984"/>
            <a:ext cx="3106813" cy="15871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3000396" cy="428628"/>
          </a:xfrm>
        </p:spPr>
        <p:txBody>
          <a:bodyPr>
            <a:normAutofit fontScale="25000" lnSpcReduction="20000"/>
          </a:bodyPr>
          <a:lstStyle/>
          <a:p>
            <a:r>
              <a:rPr lang="ru-RU" sz="5500" dirty="0">
                <a:latin typeface="Arial" pitchFamily="34" charset="0"/>
                <a:cs typeface="Arial" pitchFamily="34" charset="0"/>
              </a:rPr>
              <a:t>2 этаж лифтовая зона</a:t>
            </a:r>
          </a:p>
          <a:p>
            <a:pPr>
              <a:buNone/>
            </a:pPr>
            <a:r>
              <a:rPr lang="ru-RU" sz="5500" dirty="0">
                <a:latin typeface="Arial" pitchFamily="34" charset="0"/>
                <a:cs typeface="Arial" pitchFamily="34" charset="0"/>
              </a:rPr>
              <a:t>                 1.2х1.8м 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9124" y="428605"/>
            <a:ext cx="285752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3 этаж лифтовая зона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                  1.2х1.8м</a:t>
            </a:r>
            <a:endParaRPr lang="ru-RU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928670"/>
            <a:ext cx="35320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282" y="3286124"/>
            <a:ext cx="8715436" cy="348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/>
              <a:t>ТРЦ «Север» предоставляет места на стенах под размещение рекламных панелей на 2 и 3 этажах на следующих условиях: </a:t>
            </a:r>
          </a:p>
          <a:p>
            <a:pPr>
              <a:buNone/>
            </a:pPr>
            <a:r>
              <a:rPr lang="ru-RU" dirty="0"/>
              <a:t>1) Панель приобретается арендатором за свой счет; </a:t>
            </a:r>
          </a:p>
          <a:p>
            <a:pPr>
              <a:buNone/>
            </a:pPr>
            <a:r>
              <a:rPr lang="ru-RU" dirty="0"/>
              <a:t>2) Панель должна отвечать требованиям; </a:t>
            </a:r>
          </a:p>
          <a:p>
            <a:pPr>
              <a:buNone/>
            </a:pPr>
            <a:r>
              <a:rPr lang="ru-RU" dirty="0"/>
              <a:t>3) Место под размещение рекламной панели согласовывает департамент развития ТРЦ «Север»; </a:t>
            </a:r>
          </a:p>
          <a:p>
            <a:pPr>
              <a:buNone/>
            </a:pPr>
            <a:r>
              <a:rPr lang="ru-RU" dirty="0"/>
              <a:t>4) Все рекламные изображения предварительно согласовываются с департаментом развития ТРЦ «Север»; </a:t>
            </a:r>
          </a:p>
          <a:p>
            <a:pPr>
              <a:buNone/>
            </a:pPr>
            <a:r>
              <a:rPr lang="ru-RU" dirty="0"/>
              <a:t>5) Арендная стоимость за год равна стоимости рекламной панели.</a:t>
            </a:r>
          </a:p>
          <a:p>
            <a:pPr>
              <a:buNone/>
            </a:pPr>
            <a:r>
              <a:rPr lang="ru-RU" dirty="0"/>
              <a:t>6) Арендодатель забирает панель в счет арендной платы РК за год размещения. </a:t>
            </a:r>
          </a:p>
          <a:p>
            <a:pPr>
              <a:buNone/>
            </a:pPr>
            <a:r>
              <a:rPr lang="ru-RU" dirty="0"/>
              <a:t>7) Ответственность за содержание рекламного послания и использование материалов (информации) несет Заказчик.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0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Размещение на световых панелях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1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.2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x1.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8м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28670"/>
            <a:ext cx="3143074" cy="23573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3000396" cy="42862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br>
              <a:rPr lang="ru-RU" b="1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2844" y="0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6. Размещение на видео-панелях</a:t>
            </a:r>
          </a:p>
        </p:txBody>
      </p:sp>
      <p:pic>
        <p:nvPicPr>
          <p:cNvPr id="9" name="Рисунок 8" descr="DSC_1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924" y="471292"/>
            <a:ext cx="2631599" cy="4680521"/>
          </a:xfrm>
          <a:prstGeom prst="rect">
            <a:avLst/>
          </a:prstGeom>
        </p:spPr>
      </p:pic>
      <p:pic>
        <p:nvPicPr>
          <p:cNvPr id="11" name="Рисунок 10" descr="DSC_17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71293"/>
            <a:ext cx="2631599" cy="46805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1960" y="551723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Видео-реклама на экранах стоек электронных навигаторов, расположенных на 1 этаже  вход №2,3,4</a:t>
            </a:r>
            <a:br>
              <a:rPr lang="ru-RU" dirty="0"/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Контактное лицо: Сергей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+</a:t>
            </a:r>
            <a:r>
              <a:rPr lang="ru-RU" dirty="0">
                <a:solidFill>
                  <a:srgbClr val="F26D00"/>
                </a:solidFill>
                <a:latin typeface="+mj-lt"/>
              </a:rPr>
              <a:t>7(905) 883 80 86</a:t>
            </a:r>
            <a:endParaRPr lang="ru-RU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771B05-61EF-4863-9C61-5FC5CFF43417}"/>
              </a:ext>
            </a:extLst>
          </p:cNvPr>
          <p:cNvSpPr txBox="1"/>
          <p:nvPr/>
        </p:nvSpPr>
        <p:spPr>
          <a:xfrm>
            <a:off x="251520" y="5229200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Видео-реклама на экране 40х25см расположение на стойке для зарядки мобильных телефонов в зоне </a:t>
            </a:r>
          </a:p>
          <a:p>
            <a:pPr lvl="0"/>
            <a:r>
              <a:rPr lang="ru-RU" dirty="0" err="1">
                <a:solidFill>
                  <a:prstClr val="black"/>
                </a:solidFill>
              </a:rPr>
              <a:t>фуд</a:t>
            </a:r>
            <a:r>
              <a:rPr lang="ru-RU" dirty="0">
                <a:solidFill>
                  <a:prstClr val="black"/>
                </a:solidFill>
              </a:rPr>
              <a:t>-корта на 3 этаже.  Контактное лицо: Дмитрий </a:t>
            </a:r>
            <a:r>
              <a:rPr lang="ru-RU" dirty="0">
                <a:solidFill>
                  <a:srgbClr val="F26D00"/>
                </a:solidFill>
                <a:latin typeface="+mj-lt"/>
              </a:rPr>
              <a:t>+7(908) 323 03 30</a:t>
            </a:r>
            <a:endParaRPr lang="ru-RU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9286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7. Статистика посещаемости ТРЦ «Север»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1071546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данным системы подсчета посетителей </a:t>
            </a:r>
            <a:r>
              <a:rPr lang="ru-RU" dirty="0" err="1"/>
              <a:t>count-box</a:t>
            </a:r>
            <a:r>
              <a:rPr lang="ru-RU" dirty="0"/>
              <a:t>, которая установлена на территории ТРЦ «СЕВЕР», за </a:t>
            </a:r>
            <a:r>
              <a:rPr lang="en-US" dirty="0"/>
              <a:t>II</a:t>
            </a:r>
            <a:r>
              <a:rPr lang="ru-RU" dirty="0"/>
              <a:t> квартал 2018года:</a:t>
            </a:r>
          </a:p>
          <a:p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Средняя численность посещаемости в будний день –</a:t>
            </a:r>
            <a:r>
              <a:rPr lang="en-US" dirty="0"/>
              <a:t> </a:t>
            </a:r>
            <a:r>
              <a:rPr lang="ru-RU" dirty="0"/>
              <a:t>24 889 человека</a:t>
            </a:r>
          </a:p>
          <a:p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Средняя численность посещаемости в выходной день – </a:t>
            </a:r>
            <a:r>
              <a:rPr lang="en-US" dirty="0"/>
              <a:t>3</a:t>
            </a:r>
            <a:r>
              <a:rPr lang="ru-RU"/>
              <a:t>1 614 </a:t>
            </a:r>
            <a:r>
              <a:rPr lang="ru-RU" dirty="0"/>
              <a:t>человек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186634" cy="92869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8. Размещение в новостной ленте сайта «АФИША СОБЫТИЙ»: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http://dv.orensever.ru/novosti.html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1142984"/>
            <a:ext cx="87154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Всем арендаторам ТРЦ «СЕВЕР» предоставляется возможность </a:t>
            </a:r>
            <a:r>
              <a:rPr lang="ru-RU" b="1" u="sng" dirty="0">
                <a:solidFill>
                  <a:srgbClr val="FF0000"/>
                </a:solidFill>
              </a:rPr>
              <a:t>БЕСПЛАТНО</a:t>
            </a:r>
            <a:r>
              <a:rPr lang="ru-RU" dirty="0"/>
              <a:t> размещать </a:t>
            </a:r>
          </a:p>
          <a:p>
            <a:r>
              <a:rPr lang="ru-RU" dirty="0"/>
              <a:t>информацию в новостной ленте сайта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http://orensever.ru/</a:t>
            </a:r>
            <a:r>
              <a:rPr lang="ru-RU" dirty="0"/>
              <a:t> , а также в группе </a:t>
            </a:r>
            <a:r>
              <a:rPr lang="ru-RU" dirty="0" err="1"/>
              <a:t>вконтакте</a:t>
            </a:r>
            <a:r>
              <a:rPr lang="ru-RU" dirty="0"/>
              <a:t>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http://vk.com/sever56</a:t>
            </a:r>
            <a:r>
              <a:rPr lang="ru-RU" dirty="0"/>
              <a:t> на страничке в </a:t>
            </a:r>
            <a:r>
              <a:rPr lang="en-US" dirty="0" err="1"/>
              <a:t>Instagram</a:t>
            </a:r>
            <a:r>
              <a:rPr lang="ru-RU" dirty="0"/>
              <a:t>: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https://www.instagram.com/trc_sever_orenburg/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Присылайте ваши события: скидки, акции, информационные поводы на электронную почту: </a:t>
            </a:r>
            <a:r>
              <a:rPr lang="en-US" dirty="0">
                <a:hlinkClick r:id="rId7"/>
              </a:rPr>
              <a:t>reklama.sever@mail.ru</a:t>
            </a:r>
            <a:r>
              <a:rPr lang="en-US" dirty="0"/>
              <a:t> </a:t>
            </a:r>
            <a:r>
              <a:rPr lang="ru-RU" dirty="0"/>
              <a:t>и в течении 2-х рабочих дней вся информация появится в разделах.</a:t>
            </a:r>
          </a:p>
          <a:p>
            <a:r>
              <a:rPr lang="ru-RU" dirty="0"/>
              <a:t>Также рады представить Вам новый раздел на нашем сайте </a:t>
            </a:r>
            <a:r>
              <a:rPr lang="ru-RU" dirty="0" err="1"/>
              <a:t>orensever.ru</a:t>
            </a:r>
            <a:r>
              <a:rPr lang="ru-RU" dirty="0"/>
              <a:t> - "3D ТУР", который Вы сможете тоже посмотреть и оценить по этой ссылке:</a:t>
            </a:r>
          </a:p>
          <a:p>
            <a:r>
              <a:rPr lang="ru-RU" dirty="0">
                <a:hlinkClick r:id="rId8"/>
              </a:rPr>
              <a:t>http://www.orensever.ru/post/karta_trc.html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Надеемся, что Вам понравится и Вы тоже пожелаете разместить виртуальный тур по вашему отделу на нашей карте.</a:t>
            </a:r>
            <a:br>
              <a:rPr lang="ru-RU" dirty="0"/>
            </a:br>
            <a:r>
              <a:rPr lang="ru-RU" dirty="0"/>
              <a:t>Как это уже успел сделать магазин "Русское золото" 1 этаж.</a:t>
            </a:r>
            <a:br>
              <a:rPr lang="ru-RU" dirty="0"/>
            </a:br>
            <a:r>
              <a:rPr lang="ru-RU" dirty="0"/>
              <a:t>Вам в этом смогут помочь наши партнеры - компания НА ВСЕ 360°:</a:t>
            </a:r>
          </a:p>
          <a:p>
            <a:r>
              <a:rPr lang="ru-RU" dirty="0"/>
              <a:t>(тел.: + 7 (3532) 976-360, </a:t>
            </a:r>
            <a:r>
              <a:rPr lang="ru-RU" dirty="0" err="1"/>
              <a:t>моб</a:t>
            </a:r>
            <a:r>
              <a:rPr lang="ru-RU" dirty="0"/>
              <a:t>. 8-905-895-37-08 </a:t>
            </a:r>
            <a:r>
              <a:rPr lang="en-US" dirty="0"/>
              <a:t>e</a:t>
            </a:r>
            <a:r>
              <a:rPr lang="ru-RU" dirty="0"/>
              <a:t>-</a:t>
            </a:r>
            <a:r>
              <a:rPr lang="en-US" dirty="0"/>
              <a:t>mail</a:t>
            </a:r>
            <a:r>
              <a:rPr lang="ru-RU" dirty="0"/>
              <a:t>: </a:t>
            </a:r>
            <a:r>
              <a:rPr lang="en-US" u="sng" dirty="0" err="1">
                <a:hlinkClick r:id="rId9"/>
              </a:rPr>
              <a:t>orenburg</a:t>
            </a:r>
            <a:r>
              <a:rPr lang="ru-RU" u="sng" dirty="0">
                <a:hlinkClick r:id="rId9"/>
              </a:rPr>
              <a:t>@</a:t>
            </a:r>
            <a:r>
              <a:rPr lang="en-US" u="sng" dirty="0" err="1">
                <a:hlinkClick r:id="rId9"/>
              </a:rPr>
              <a:t>navse</a:t>
            </a:r>
            <a:r>
              <a:rPr lang="ru-RU" u="sng" dirty="0">
                <a:hlinkClick r:id="rId9"/>
              </a:rPr>
              <a:t>360.</a:t>
            </a:r>
            <a:r>
              <a:rPr lang="en-US" u="sng" dirty="0" err="1">
                <a:hlinkClick r:id="rId9"/>
              </a:rPr>
              <a:t>ru</a:t>
            </a:r>
            <a:r>
              <a:rPr lang="ru-RU" dirty="0"/>
              <a:t>).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928670"/>
          </a:xfrm>
        </p:spPr>
        <p:txBody>
          <a:bodyPr>
            <a:normAutofit/>
          </a:bodyPr>
          <a:lstStyle/>
          <a:p>
            <a:pPr algn="l"/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9. Размещение баннерной рекламы на сайте </a:t>
            </a:r>
            <a:b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ТРЦ «СЕВЕР» </a:t>
            </a:r>
            <a:r>
              <a:rPr lang="en-US" sz="25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www.orensever.ru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928671"/>
            <a:ext cx="65008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Большой баннер в центре страницы:</a:t>
            </a:r>
          </a:p>
          <a:p>
            <a:r>
              <a:rPr lang="ru-RU" dirty="0"/>
              <a:t>- размер 786х455 пикселей</a:t>
            </a:r>
          </a:p>
          <a:p>
            <a:r>
              <a:rPr lang="ru-RU" dirty="0"/>
              <a:t>- разрешение: от 72 до 150 точек на дюйм</a:t>
            </a:r>
          </a:p>
          <a:p>
            <a:r>
              <a:rPr lang="ru-RU" dirty="0"/>
              <a:t>- ориентация горизонтальная</a:t>
            </a:r>
          </a:p>
          <a:p>
            <a:pPr>
              <a:buFontTx/>
              <a:buChar char="-"/>
            </a:pPr>
            <a:r>
              <a:rPr lang="ru-RU" dirty="0"/>
              <a:t>цветовая палитра RGB</a:t>
            </a:r>
          </a:p>
          <a:p>
            <a:r>
              <a:rPr lang="ru-RU" dirty="0"/>
              <a:t>Стоимость в месяц: 1000руб.</a:t>
            </a:r>
          </a:p>
          <a:p>
            <a:r>
              <a:rPr lang="ru-RU" b="1" dirty="0">
                <a:solidFill>
                  <a:srgbClr val="FF0000"/>
                </a:solidFill>
              </a:rPr>
              <a:t>АКЦИЯ!!! При размещении от 3 месяцев + 1 месяц в ПОДАРОК</a:t>
            </a:r>
          </a:p>
          <a:p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1026" name="Picture 2" descr="C:\Desktop\б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2972924"/>
            <a:ext cx="7715304" cy="3527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928670"/>
          </a:xfrm>
        </p:spPr>
        <p:txBody>
          <a:bodyPr>
            <a:normAutofit/>
          </a:bodyPr>
          <a:lstStyle/>
          <a:p>
            <a:pPr algn="l"/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9. Размещение баннерной рекламы на сайте </a:t>
            </a:r>
            <a:b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ТРЦ «СЕВЕР» </a:t>
            </a:r>
            <a:r>
              <a:rPr lang="en-US" sz="25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www.orensever.ru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928670"/>
            <a:ext cx="6429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Маленький баннер слева:</a:t>
            </a:r>
          </a:p>
          <a:p>
            <a:r>
              <a:rPr lang="ru-RU" dirty="0"/>
              <a:t>- размер 280х175 пикселей</a:t>
            </a:r>
          </a:p>
          <a:p>
            <a:r>
              <a:rPr lang="ru-RU" dirty="0"/>
              <a:t>- разрешение: от 72 до 150 точек на дюйм</a:t>
            </a:r>
          </a:p>
          <a:p>
            <a:r>
              <a:rPr lang="ru-RU" dirty="0"/>
              <a:t>- ориентация горизонтальная</a:t>
            </a:r>
          </a:p>
          <a:p>
            <a:pPr>
              <a:buFontTx/>
              <a:buChar char="-"/>
            </a:pPr>
            <a:r>
              <a:rPr lang="ru-RU" dirty="0"/>
              <a:t>цветовая палитра RGB</a:t>
            </a:r>
          </a:p>
          <a:p>
            <a:r>
              <a:rPr lang="ru-RU" dirty="0"/>
              <a:t>Стоимость в месяц: 500руб.</a:t>
            </a:r>
          </a:p>
          <a:p>
            <a:r>
              <a:rPr lang="ru-RU" b="1" dirty="0">
                <a:solidFill>
                  <a:srgbClr val="FF0000"/>
                </a:solidFill>
              </a:rPr>
              <a:t>АКЦИЯ!!! При размещении от 3 месяцев + 1 месяц в ПОДАРОК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2050" name="Picture 2" descr="C:\Desktop\л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3000372"/>
            <a:ext cx="7536088" cy="3571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928670"/>
          </a:xfrm>
        </p:spPr>
        <p:txBody>
          <a:bodyPr>
            <a:normAutofit/>
          </a:bodyPr>
          <a:lstStyle/>
          <a:p>
            <a:pPr algn="l"/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8. Размещение баннерной рекламы на сайте </a:t>
            </a:r>
            <a:b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ТРЦ «СЕВЕР» </a:t>
            </a:r>
            <a:r>
              <a:rPr lang="en-US" sz="25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www.orensever.ru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928670"/>
            <a:ext cx="7215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Баннер в шапке сайта, отражается при любом переходе и на всех страницах сайта:</a:t>
            </a:r>
          </a:p>
          <a:p>
            <a:r>
              <a:rPr lang="ru-RU" dirty="0"/>
              <a:t>- размер 914х183 пикселей</a:t>
            </a:r>
          </a:p>
          <a:p>
            <a:r>
              <a:rPr lang="ru-RU" dirty="0"/>
              <a:t>- разрешение: от 72 до 150 точек на дюйм</a:t>
            </a:r>
          </a:p>
          <a:p>
            <a:r>
              <a:rPr lang="ru-RU" dirty="0"/>
              <a:t>- ориентация горизонтальная</a:t>
            </a:r>
          </a:p>
          <a:p>
            <a:r>
              <a:rPr lang="ru-RU" dirty="0"/>
              <a:t>- цветовая палитра RGB</a:t>
            </a:r>
          </a:p>
          <a:p>
            <a:pPr>
              <a:buFontTx/>
              <a:buChar char="-"/>
            </a:pPr>
            <a:r>
              <a:rPr lang="ru-RU" dirty="0"/>
              <a:t>отступ текста слева и справа - как на изображении (по диагонали)</a:t>
            </a:r>
          </a:p>
          <a:p>
            <a:r>
              <a:rPr lang="ru-RU" dirty="0"/>
              <a:t>Стоимость в месяц: 1000руб.</a:t>
            </a:r>
          </a:p>
          <a:p>
            <a:r>
              <a:rPr lang="ru-RU" b="1" dirty="0">
                <a:solidFill>
                  <a:srgbClr val="FF0000"/>
                </a:solidFill>
              </a:rPr>
              <a:t>АКЦИЯ!!! При размещении от 3 месяцев + 1 месяц в ПОДАРОК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C:\Desktop\вер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429000"/>
            <a:ext cx="6819520" cy="3071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9286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10. Статистика сайта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</a:rPr>
              <a:t>www.orensever.ru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1071546"/>
            <a:ext cx="8215370" cy="150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данным статистики сайта ТРЦ«СЕВЕР»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www.orensever.ru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/>
              <a:t>за квартал:</a:t>
            </a:r>
          </a:p>
          <a:p>
            <a:r>
              <a:rPr lang="ru-RU" b="1" dirty="0"/>
              <a:t>Визитов – 64 892</a:t>
            </a:r>
          </a:p>
          <a:p>
            <a:r>
              <a:rPr lang="ru-RU" b="1" dirty="0"/>
              <a:t>Просмотров – 221 270</a:t>
            </a:r>
          </a:p>
          <a:p>
            <a:r>
              <a:rPr lang="ru-RU" b="1" dirty="0"/>
              <a:t>Новые посетители – 90,2%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Средняя численность посещаемости в день – 728 человека</a:t>
            </a:r>
          </a:p>
        </p:txBody>
      </p:sp>
      <p:pic>
        <p:nvPicPr>
          <p:cNvPr id="4098" name="Picture 2" descr="C:\Desktop\вевпыр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14620"/>
            <a:ext cx="8286808" cy="3571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043890" cy="5500726"/>
          </a:xfrm>
        </p:spPr>
        <p:txBody>
          <a:bodyPr>
            <a:normAutofit fontScale="90000"/>
          </a:bodyPr>
          <a:lstStyle/>
          <a:p>
            <a:pPr algn="l"/>
            <a:br>
              <a:rPr lang="ru-RU" sz="4000" b="1" u="sng" dirty="0">
                <a:solidFill>
                  <a:srgbClr val="7030A0"/>
                </a:solidFill>
              </a:rPr>
            </a:br>
            <a:br>
              <a:rPr lang="ru-RU" sz="4000" b="1" u="sng" dirty="0">
                <a:solidFill>
                  <a:srgbClr val="7030A0"/>
                </a:solidFill>
              </a:rPr>
            </a:br>
            <a:r>
              <a:rPr lang="ru-RU" sz="4000" b="1" u="sng" dirty="0">
                <a:solidFill>
                  <a:srgbClr val="7030A0"/>
                </a:solidFill>
              </a:rPr>
              <a:t>Пусть все увидят и услышат о Вас!    </a:t>
            </a:r>
            <a:r>
              <a:rPr lang="en-US" sz="4000" b="1" u="sng" dirty="0">
                <a:solidFill>
                  <a:srgbClr val="7030A0"/>
                </a:solidFill>
              </a:rPr>
              <a:t> </a:t>
            </a:r>
            <a:br>
              <a:rPr lang="ru-RU" sz="4000" b="1" u="sng" dirty="0">
                <a:solidFill>
                  <a:srgbClr val="7030A0"/>
                </a:solidFill>
              </a:rPr>
            </a:b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По всем вопросам обращаться в департамент развития ТРЦ «СЕВЕР»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/>
              <a:t>Менеджер по рекламе Быкова Анна</a:t>
            </a:r>
            <a:br>
              <a:rPr lang="ru-RU" sz="4000" b="1" dirty="0"/>
            </a:br>
            <a:r>
              <a:rPr lang="ru-RU" sz="4000" b="1" dirty="0"/>
              <a:t>тел. 89128421135</a:t>
            </a:r>
            <a:br>
              <a:rPr lang="ru-RU" sz="4000" b="1" dirty="0"/>
            </a:br>
            <a:r>
              <a:rPr lang="en-US" sz="4000" b="1" u="sng" dirty="0">
                <a:solidFill>
                  <a:srgbClr val="00B0F0"/>
                </a:solidFill>
              </a:rPr>
              <a:t>e-mail: reklama.sever@mail.ru</a:t>
            </a:r>
            <a:br>
              <a:rPr lang="ru-RU" sz="4000" b="1" dirty="0"/>
            </a:b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071810"/>
            <a:ext cx="7186634" cy="1143000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Спасибо за внимание !</a:t>
            </a: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071546"/>
            <a:ext cx="3076491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928670"/>
          </a:xfrm>
        </p:spPr>
        <p:txBody>
          <a:bodyPr/>
          <a:lstStyle/>
          <a:p>
            <a:pPr algn="l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42148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      1. Аудио-реклама на территории ТРЦ "Север»</a:t>
            </a:r>
            <a:br>
              <a:rPr lang="ru-RU" sz="2000" dirty="0"/>
            </a:br>
            <a:r>
              <a:rPr lang="ru-RU" sz="2000" dirty="0"/>
              <a:t>2. Проведение </a:t>
            </a:r>
            <a:r>
              <a:rPr lang="ru-RU" sz="2000" dirty="0" err="1"/>
              <a:t>промо-акций</a:t>
            </a:r>
            <a:r>
              <a:rPr lang="ru-RU" sz="2000" dirty="0"/>
              <a:t> на территории ТРЦ "Север» </a:t>
            </a:r>
            <a:br>
              <a:rPr lang="ru-RU" sz="2000" dirty="0"/>
            </a:br>
            <a:r>
              <a:rPr lang="ru-RU" sz="2000" dirty="0"/>
              <a:t>3. Размещение на </a:t>
            </a:r>
            <a:r>
              <a:rPr lang="ru-RU" sz="2000" dirty="0" err="1"/>
              <a:t>крышной</a:t>
            </a:r>
            <a:r>
              <a:rPr lang="ru-RU" sz="2000" dirty="0"/>
              <a:t> установке</a:t>
            </a:r>
            <a:br>
              <a:rPr lang="ru-RU" sz="2000" dirty="0"/>
            </a:br>
            <a:r>
              <a:rPr lang="ru-RU" sz="2000" dirty="0"/>
              <a:t>4. Размещение в рамках на входах №6-7</a:t>
            </a:r>
            <a:br>
              <a:rPr lang="ru-RU" sz="2000" dirty="0"/>
            </a:br>
            <a:r>
              <a:rPr lang="ru-RU" sz="2000" dirty="0"/>
              <a:t>5. Размещение на световых панелях</a:t>
            </a:r>
          </a:p>
          <a:p>
            <a:pPr>
              <a:buNone/>
            </a:pPr>
            <a:r>
              <a:rPr lang="ru-RU" sz="2000" dirty="0"/>
              <a:t>      6. Размещение на видео-панелях</a:t>
            </a:r>
          </a:p>
          <a:p>
            <a:pPr>
              <a:buNone/>
            </a:pPr>
            <a:r>
              <a:rPr lang="ru-RU" sz="2000" dirty="0"/>
              <a:t>      7. Статистика посещаемости ТРЦ «Север»</a:t>
            </a:r>
          </a:p>
          <a:p>
            <a:pPr>
              <a:buNone/>
            </a:pPr>
            <a:r>
              <a:rPr lang="ru-RU" sz="2000" dirty="0"/>
              <a:t>      8. Размещение в новостной ленте сайта «АФИША СОБЫТИЙ»</a:t>
            </a:r>
            <a:r>
              <a:rPr lang="en-US" sz="2000" dirty="0"/>
              <a:t> </a:t>
            </a:r>
            <a:r>
              <a:rPr lang="ru-RU" sz="2000" dirty="0"/>
              <a:t>и 3</a:t>
            </a:r>
            <a:r>
              <a:rPr lang="en-US" sz="2000" dirty="0"/>
              <a:t>D-</a:t>
            </a:r>
            <a:r>
              <a:rPr lang="ru-RU" sz="2000" dirty="0"/>
              <a:t>тур</a:t>
            </a:r>
            <a:endParaRPr lang="en-US" sz="2000" dirty="0"/>
          </a:p>
          <a:p>
            <a:pPr>
              <a:buNone/>
            </a:pPr>
            <a:r>
              <a:rPr lang="ru-RU" sz="2000" dirty="0"/>
              <a:t>      9. Размещение баннерной рекламы на сайте ТРЦ «СЕВЕР» </a:t>
            </a:r>
            <a:r>
              <a:rPr lang="en-US" sz="2000" u="sng" dirty="0">
                <a:solidFill>
                  <a:srgbClr val="0070C0"/>
                </a:solidFill>
              </a:rPr>
              <a:t>www.orensever.ru</a:t>
            </a:r>
            <a:endParaRPr lang="ru-RU" sz="2000" u="sng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dirty="0"/>
              <a:t>      10. Статистика сайта </a:t>
            </a:r>
            <a:r>
              <a:rPr lang="en-US" sz="2000" u="sng" dirty="0">
                <a:solidFill>
                  <a:srgbClr val="0070C0"/>
                </a:solidFill>
                <a:hlinkClick r:id="rId2"/>
              </a:rPr>
              <a:t>www.orensever.ru</a:t>
            </a:r>
            <a:endParaRPr lang="ru-RU" sz="2000" u="sng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dirty="0"/>
              <a:t>     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9286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1. Аудио-реклама на территории ТРЦ "Север"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pic>
        <p:nvPicPr>
          <p:cNvPr id="1026" name="Picture 2" descr="C:\Desktop\320b783b13f6b591849dc82b8df81be8_X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32"/>
            <a:ext cx="1631037" cy="1625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1000108"/>
            <a:ext cx="6572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/>
              <a:t>Аудио-реклама является очень важным, эффективным рекламным инструментом. Аудио-ролики, транслируемые в местах продаж — это отличный метод воздействия на аудиторию. В Вашем распоряжении прокат аудио-ролика на внутреннем радио (в торговых галереях на 0,1,2,3 этаж) . Пользуйтесь.</a:t>
            </a:r>
          </a:p>
          <a:p>
            <a:pPr fontAlgn="t"/>
            <a:endParaRPr lang="ru-RU" dirty="0"/>
          </a:p>
          <a:p>
            <a:br>
              <a:rPr lang="ru-RU" dirty="0"/>
            </a:b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9" y="2928933"/>
          <a:ext cx="8501122" cy="2196723"/>
        </p:xfrm>
        <a:graphic>
          <a:graphicData uri="http://schemas.openxmlformats.org/drawingml/2006/table">
            <a:tbl>
              <a:tblPr/>
              <a:tblGrid>
                <a:gridCol w="1237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6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28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1545" algn="l"/>
                        </a:tabLst>
                      </a:pPr>
                      <a:r>
                        <a:rPr lang="ru-RU" sz="10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 проката в день 1 ролика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Ссылаясь на магазин в  ТРЦ «Север»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ссылаясь на магазин, при имеющихся других магазинах в городе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Ссылаясь на все адреса магазинов, кроме конкурентов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Ссылаясь на конкурентов ТРЦ "Север" и его арендаторов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предъявлении медиа-плана на внешних радиостанциях со ссылкой на ТРЦ «Север»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9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1545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раз в час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ЗАПРЕЩЕНО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9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1545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раза в час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596" y="5643578"/>
            <a:ext cx="513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Хронометраж </a:t>
            </a:r>
            <a:r>
              <a:rPr lang="ru-RU" dirty="0"/>
              <a:t>ролика до 30 секунд. Формат - </a:t>
            </a:r>
            <a:r>
              <a:rPr lang="en-US" dirty="0"/>
              <a:t>mp3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9286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Запись аудио-роликов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836712"/>
            <a:ext cx="8678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/>
              <a:t>Мы предлагаем комплексную работу – разработку и звукозапись информационных, музыкальных и </a:t>
            </a:r>
            <a:r>
              <a:rPr lang="ru-RU" dirty="0" err="1"/>
              <a:t>имджевых</a:t>
            </a:r>
            <a:r>
              <a:rPr lang="ru-RU" dirty="0"/>
              <a:t> рекламных роликов! </a:t>
            </a:r>
          </a:p>
          <a:p>
            <a:pPr fontAlgn="t"/>
            <a:endParaRPr lang="ru-RU" dirty="0"/>
          </a:p>
          <a:p>
            <a:br>
              <a:rPr lang="ru-RU" dirty="0"/>
            </a:b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1" y="1556793"/>
          <a:ext cx="8784976" cy="4807454"/>
        </p:xfrm>
        <a:graphic>
          <a:graphicData uri="http://schemas.openxmlformats.org/drawingml/2006/table">
            <a:tbl>
              <a:tblPr/>
              <a:tblGrid>
                <a:gridCol w="432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4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1545" algn="l"/>
                        </a:tabLs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ru-RU" sz="1600" b="1" baseline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услуг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Срок произведения работ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Стоимость (руб.)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1545" algn="l"/>
                        </a:tabLs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Разработка</a:t>
                      </a:r>
                      <a:r>
                        <a:rPr lang="ru-RU" sz="1400" b="1" baseline="0" dirty="0">
                          <a:latin typeface="+mn-lt"/>
                          <a:ea typeface="Calibri"/>
                          <a:cs typeface="Times New Roman"/>
                        </a:rPr>
                        <a:t> текста аудио-ролика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atin typeface="+mn-lt"/>
                          <a:ea typeface="Calibri"/>
                          <a:cs typeface="Times New Roman"/>
                        </a:rPr>
                        <a:t>(Разработка сценария ролика по </a:t>
                      </a:r>
                      <a:r>
                        <a:rPr lang="ru-RU" sz="1400" baseline="0" dirty="0" err="1">
                          <a:latin typeface="+mn-lt"/>
                          <a:ea typeface="Calibri"/>
                          <a:cs typeface="Times New Roman"/>
                        </a:rPr>
                        <a:t>брифу</a:t>
                      </a:r>
                      <a:r>
                        <a:rPr lang="ru-RU" sz="1400" baseline="0" dirty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2 дня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Информационный – 1 000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Игровой – 1 300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Музыкальный – 1 500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1545" algn="l"/>
                        </a:tabLs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Запись информационного ролика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+mn-lt"/>
                          <a:ea typeface="Calibri"/>
                          <a:cs typeface="Times New Roman"/>
                        </a:rPr>
                        <a:t>(Текст заказчика, без музыкальной подложки, дикторский голос)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1-2 дня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1 850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1545" algn="l"/>
                        </a:tabLs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Запись сложного информационного ролика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+mn-lt"/>
                          <a:ea typeface="Calibri"/>
                          <a:cs typeface="Times New Roman"/>
                        </a:rPr>
                        <a:t>(Текст заказчика,  музыкальная</a:t>
                      </a:r>
                      <a:r>
                        <a:rPr lang="ru-RU" sz="1400" b="0" baseline="0" dirty="0">
                          <a:latin typeface="+mn-lt"/>
                          <a:ea typeface="Calibri"/>
                          <a:cs typeface="Times New Roman"/>
                        </a:rPr>
                        <a:t> подложка из специальных музыкальных библиотек, дикторский голос, возможны звуковые эффекты)</a:t>
                      </a:r>
                      <a:endParaRPr lang="ru-RU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1-2 дня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ru-RU" sz="1400" baseline="0" dirty="0">
                          <a:latin typeface="+mn-lt"/>
                          <a:ea typeface="Calibri"/>
                          <a:cs typeface="Times New Roman"/>
                        </a:rPr>
                        <a:t> 500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1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1545" algn="l"/>
                        </a:tabLs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Запись игрового ролика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+mn-lt"/>
                          <a:ea typeface="Calibri"/>
                          <a:cs typeface="Times New Roman"/>
                        </a:rPr>
                        <a:t>(Текст заказчика,</a:t>
                      </a:r>
                      <a:r>
                        <a:rPr lang="ru-RU" sz="1400" b="0" baseline="0" dirty="0">
                          <a:latin typeface="+mn-lt"/>
                          <a:ea typeface="Calibri"/>
                          <a:cs typeface="Times New Roman"/>
                        </a:rPr>
                        <a:t> оригинальная музыкальная подложка из специальных музыкальных библиотек, дикторский или актерский голос с игровыми интонациями, возможны эффекты)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3 дня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2 800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1000108"/>
            <a:ext cx="657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endParaRPr lang="ru-RU" dirty="0"/>
          </a:p>
          <a:p>
            <a:br>
              <a:rPr lang="ru-RU" dirty="0"/>
            </a:b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1" y="908721"/>
          <a:ext cx="8784976" cy="4193184"/>
        </p:xfrm>
        <a:graphic>
          <a:graphicData uri="http://schemas.openxmlformats.org/drawingml/2006/table">
            <a:tbl>
              <a:tblPr/>
              <a:tblGrid>
                <a:gridCol w="432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1545" algn="l"/>
                        </a:tabLs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ru-RU" sz="1600" b="1" baseline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услуг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Срок произведения работ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Стоимость (руб.)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1545" algn="l"/>
                        </a:tabLs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+mn-lt"/>
                          <a:ea typeface="Calibri"/>
                          <a:cs typeface="Times New Roman"/>
                        </a:rPr>
                        <a:t>Запись музыкального ролика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latin typeface="+mn-lt"/>
                          <a:ea typeface="Calibri"/>
                          <a:cs typeface="Times New Roman"/>
                        </a:rPr>
                        <a:t>(ролик-песня: оригинальная музыкальная подложка из специальных музыкальных библиотек,  голоса профессиональных вокалистов, возможно дикторский голос, возможно эффекты, </a:t>
                      </a:r>
                      <a:r>
                        <a:rPr lang="ru-RU" sz="1400" b="0" baseline="0" dirty="0" err="1">
                          <a:latin typeface="+mn-lt"/>
                          <a:ea typeface="Calibri"/>
                          <a:cs typeface="Times New Roman"/>
                        </a:rPr>
                        <a:t>мастеринг</a:t>
                      </a:r>
                      <a:r>
                        <a:rPr lang="ru-RU" sz="1400" b="0" baseline="0" dirty="0">
                          <a:latin typeface="+mn-lt"/>
                          <a:ea typeface="Calibri"/>
                          <a:cs typeface="Times New Roman"/>
                        </a:rPr>
                        <a:t>) 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3 дня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5 000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1545" algn="l"/>
                        </a:tabLs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6.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Запись фирменного </a:t>
                      </a:r>
                      <a:r>
                        <a:rPr lang="ru-RU" sz="1400" b="1" dirty="0" err="1">
                          <a:latin typeface="+mn-lt"/>
                          <a:ea typeface="Calibri"/>
                          <a:cs typeface="Times New Roman"/>
                        </a:rPr>
                        <a:t>джингла</a:t>
                      </a: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 (5-10 сек)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+mn-lt"/>
                          <a:ea typeface="Calibri"/>
                          <a:cs typeface="Times New Roman"/>
                        </a:rPr>
                        <a:t>(Оригинальная музыкальная подложка из специальных музыкальных библиотек, дикторский или актерский голос с игровыми интонациями или </a:t>
                      </a:r>
                      <a:r>
                        <a:rPr lang="ru-RU" sz="1400" b="0" dirty="0" err="1">
                          <a:latin typeface="+mn-lt"/>
                          <a:ea typeface="Calibri"/>
                          <a:cs typeface="Times New Roman"/>
                        </a:rPr>
                        <a:t>пропевка</a:t>
                      </a:r>
                      <a:r>
                        <a:rPr lang="ru-RU" sz="1400" b="0" dirty="0">
                          <a:latin typeface="+mn-lt"/>
                          <a:ea typeface="Calibri"/>
                          <a:cs typeface="Times New Roman"/>
                        </a:rPr>
                        <a:t>, возможны эффекты)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5 дней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3 000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1545" algn="l"/>
                        </a:tabLs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7.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Доработка</a:t>
                      </a:r>
                      <a:r>
                        <a:rPr lang="ru-RU" sz="1400" b="1" baseline="0" dirty="0">
                          <a:latin typeface="+mn-lt"/>
                          <a:ea typeface="Calibri"/>
                          <a:cs typeface="Times New Roman"/>
                        </a:rPr>
                        <a:t> ролика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latin typeface="+mn-lt"/>
                          <a:ea typeface="Calibri"/>
                          <a:cs typeface="Times New Roman"/>
                        </a:rPr>
                        <a:t>(изменение текста, перезапись диктора)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900 </a:t>
                      </a: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857232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2. Проведение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промо-акций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214810" y="923329"/>
            <a:ext cx="45720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Предоставляем площадки</a:t>
            </a:r>
            <a:r>
              <a:rPr kumimoji="0" lang="ru-RU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территории ТРЦ «Север» для проведение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промо-акций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214810" y="2571744"/>
            <a:ext cx="3571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Расчет стоимости: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3143249"/>
          <a:ext cx="8643997" cy="1357322"/>
        </p:xfrm>
        <a:graphic>
          <a:graphicData uri="http://schemas.openxmlformats.org/drawingml/2006/table">
            <a:tbl>
              <a:tblPr/>
              <a:tblGrid>
                <a:gridCol w="1411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9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5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 в день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Ссылаясь на магазин в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ТРЦ «Север» + логотип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ссылаясь на магазин, при имеющихся других магазинах в городе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Ссылаясь на все адреса магазинов, кроме конкурентов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Ссылаясь на конкурентов ТРЦ «Север»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его арендаторов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Будний день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БЕСПЛАТНО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согласованию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ЗАПРЕЩЕНО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9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Выходной день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1500р.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Праздничный*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1500р.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14282" y="4572008"/>
            <a:ext cx="864399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3038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Стандартная </a:t>
            </a:r>
            <a:r>
              <a:rPr kumimoji="0" lang="ru-RU" sz="16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промо-акция</a:t>
            </a:r>
            <a:r>
              <a:rPr kumimoji="0" lang="ru-RU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два  вежливых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промоутера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фирменной одежде раздают рекламный материал на территории ТРЦ «Север» (торговые галереи, парковка).</a:t>
            </a:r>
          </a:p>
          <a:p>
            <a:pPr indent="1730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u="sng" dirty="0"/>
              <a:t> Для арендаторов, рекламирующих свои магазины, находящиеся  в  ТРЦ «Север»,</a:t>
            </a:r>
            <a:r>
              <a:rPr lang="ru-RU" sz="1600" dirty="0"/>
              <a:t> территория под проведение </a:t>
            </a:r>
            <a:r>
              <a:rPr lang="ru-RU" sz="1600" dirty="0" err="1"/>
              <a:t>промо-акций</a:t>
            </a:r>
            <a:r>
              <a:rPr lang="ru-RU" sz="1600" dirty="0"/>
              <a:t> предоставляется бесплатно по письменному заявлению с </a:t>
            </a:r>
            <a:r>
              <a:rPr lang="ru-RU" sz="1600" b="1" i="1" dirty="0"/>
              <a:t>приложением раздаточного материала</a:t>
            </a:r>
            <a:r>
              <a:rPr lang="ru-RU" sz="1600" dirty="0"/>
              <a:t> только в случае использования на нем </a:t>
            </a:r>
            <a:r>
              <a:rPr lang="ru-RU" sz="1600" u="sng" dirty="0"/>
              <a:t>логотипа </a:t>
            </a:r>
            <a:r>
              <a:rPr lang="ru-RU" sz="1600" dirty="0"/>
              <a:t>ТРЦ «Север». </a:t>
            </a:r>
          </a:p>
          <a:p>
            <a:pPr indent="1730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/>
              <a:t>Стоимость проведения </a:t>
            </a:r>
            <a:r>
              <a:rPr lang="ru-RU" sz="1600" u="sng" dirty="0"/>
              <a:t>нестандартных </a:t>
            </a:r>
            <a:r>
              <a:rPr lang="ru-RU" sz="1600" u="sng" dirty="0" err="1"/>
              <a:t>промо-акций</a:t>
            </a:r>
            <a:r>
              <a:rPr lang="ru-RU" sz="1600" dirty="0"/>
              <a:t> рассчитывается индивидуально</a:t>
            </a:r>
          </a:p>
          <a:p>
            <a:pPr marL="0" marR="0" lvl="0" indent="1730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Desktop\8612_1_0_9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14356"/>
            <a:ext cx="3429024" cy="2283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143932" cy="71438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3. Размещение на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крышной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установке 2-ой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очереди  ТРЦ «СЕВЕР»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20" y="6237312"/>
            <a:ext cx="86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Одна поверхность размером 2х1м стоимость 2000 руб. в месяц.</a:t>
            </a:r>
          </a:p>
        </p:txBody>
      </p:sp>
      <p:pic>
        <p:nvPicPr>
          <p:cNvPr id="9" name="Рисунок 8" descr="ул. Театральн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4248472" cy="2826991"/>
          </a:xfrm>
          <a:prstGeom prst="rect">
            <a:avLst/>
          </a:prstGeom>
        </p:spPr>
      </p:pic>
      <p:pic>
        <p:nvPicPr>
          <p:cNvPr id="10" name="Рисунок 9" descr="Пр.Дзержинског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980728"/>
            <a:ext cx="4256609" cy="2832405"/>
          </a:xfrm>
          <a:prstGeom prst="rect">
            <a:avLst/>
          </a:prstGeom>
        </p:spPr>
      </p:pic>
      <p:pic>
        <p:nvPicPr>
          <p:cNvPr id="12" name="Рисунок 11" descr="2 очеред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3573016"/>
            <a:ext cx="5153643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7215238" cy="714380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4. Размещение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рамках на входах №6-7</a:t>
            </a: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pic>
        <p:nvPicPr>
          <p:cNvPr id="27650" name="Picture 2" descr="C:\Desktop\Рекламные возможности СЕВЕР\DSC_0809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3857652" cy="21715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1" y="3214686"/>
            <a:ext cx="86439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/>
              <a:t>Использование наружной рекламы – очень эффективный прием. Она привлечет внимание потенциальных клиентов, будет воздействовать на потребительское решение даже без их желания и окажет влияние на рост продаж.</a:t>
            </a:r>
          </a:p>
          <a:p>
            <a:pPr fontAlgn="base"/>
            <a:r>
              <a:rPr lang="ru-RU" sz="2000" dirty="0"/>
              <a:t>Наружная реклама действует по принципу частоты. Как правило, у людей существует определенный маршрут, по которому они передвигаются по городу (дом – работа – магазин – дом), и в течение длительного времени на своем пути они видят одну и ту же рекламу. Таким образом можно подтолкнуть потребителя к принятию решения о покупке определенного товара. И мы Вам в этом поможем.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928670"/>
            <a:ext cx="464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Рамка для размещения </a:t>
            </a:r>
            <a:r>
              <a:rPr lang="ru-RU"/>
              <a:t>рекламы 111,5х62см </a:t>
            </a:r>
            <a:r>
              <a:rPr lang="ru-RU" dirty="0"/>
              <a:t>без подсветки расположение с ул. Конституции. </a:t>
            </a:r>
          </a:p>
          <a:p>
            <a:r>
              <a:rPr lang="ru-RU" b="1" u="sng" dirty="0"/>
              <a:t>Стоимость 500 руб. в месяц.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643866" cy="642918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5. Размещение на световых панелях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1x1.5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645024"/>
            <a:ext cx="8715436" cy="321297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500" dirty="0"/>
              <a:t>Современные световые панели привлекают внимание покупателей своим</a:t>
            </a:r>
          </a:p>
          <a:p>
            <a:pPr>
              <a:buNone/>
            </a:pPr>
            <a:r>
              <a:rPr lang="ru-RU" sz="2500" dirty="0"/>
              <a:t>необычным дизайном и ярким свечением. При помощи такой рекламной</a:t>
            </a:r>
          </a:p>
          <a:p>
            <a:pPr>
              <a:buNone/>
            </a:pPr>
            <a:r>
              <a:rPr lang="ru-RU" sz="2500" dirty="0"/>
              <a:t>конструкции покупатель без проблем сможет найти в большом помещении</a:t>
            </a:r>
          </a:p>
          <a:p>
            <a:pPr>
              <a:buNone/>
            </a:pPr>
            <a:r>
              <a:rPr lang="ru-RU" sz="2500" dirty="0"/>
              <a:t>месторасположение необходимого ему товара. Реклама на панелях</a:t>
            </a:r>
          </a:p>
          <a:p>
            <a:pPr>
              <a:buNone/>
            </a:pPr>
            <a:r>
              <a:rPr lang="ru-RU" sz="2500" dirty="0"/>
              <a:t>Воздействует на покупателя ненавязчиво, спокойно, и если не сегодня, то</a:t>
            </a:r>
          </a:p>
          <a:p>
            <a:pPr>
              <a:buNone/>
            </a:pPr>
            <a:r>
              <a:rPr lang="ru-RU" sz="2500" dirty="0"/>
              <a:t>завтра выбор обязательно будет в пользу рекламируемого продукта.</a:t>
            </a:r>
          </a:p>
          <a:p>
            <a:pPr>
              <a:buNone/>
            </a:pPr>
            <a:r>
              <a:rPr lang="ru-RU" sz="2500" dirty="0">
                <a:cs typeface="Arial" pitchFamily="34" charset="0"/>
              </a:rPr>
              <a:t>Размер световой панели – 1х1,5м, размер изображения 86х136см.</a:t>
            </a:r>
          </a:p>
          <a:p>
            <a:pPr>
              <a:buNone/>
            </a:pPr>
            <a:r>
              <a:rPr lang="ru-RU" sz="2500" dirty="0">
                <a:cs typeface="Arial" pitchFamily="34" charset="0"/>
              </a:rPr>
              <a:t>Материал </a:t>
            </a:r>
            <a:r>
              <a:rPr lang="ru-RU" sz="2500" dirty="0" err="1">
                <a:cs typeface="Arial" pitchFamily="34" charset="0"/>
              </a:rPr>
              <a:t>постера</a:t>
            </a:r>
            <a:r>
              <a:rPr lang="ru-RU" sz="2500" dirty="0">
                <a:cs typeface="Arial" pitchFamily="34" charset="0"/>
              </a:rPr>
              <a:t>: бумага </a:t>
            </a:r>
            <a:r>
              <a:rPr lang="en-US" sz="2500" dirty="0">
                <a:cs typeface="Arial" pitchFamily="34" charset="0"/>
              </a:rPr>
              <a:t>Backlit</a:t>
            </a:r>
            <a:r>
              <a:rPr lang="ru-RU" sz="2500" dirty="0"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500" b="1" dirty="0">
                <a:solidFill>
                  <a:srgbClr val="FF0000"/>
                </a:solidFill>
                <a:cs typeface="Arial" pitchFamily="34" charset="0"/>
              </a:rPr>
              <a:t>ВНИМАНИЕ АКЦИЯ!!!! </a:t>
            </a:r>
          </a:p>
          <a:p>
            <a:pPr>
              <a:buNone/>
            </a:pPr>
            <a:r>
              <a:rPr lang="ru-RU" sz="2500" b="1" dirty="0">
                <a:solidFill>
                  <a:srgbClr val="FF0000"/>
                </a:solidFill>
                <a:cs typeface="Arial" pitchFamily="34" charset="0"/>
              </a:rPr>
              <a:t>При заключении договора на 3 месяца  – в подарок БЕСПЛАТНОЕ размещение на любой площадке из</a:t>
            </a:r>
          </a:p>
          <a:p>
            <a:pPr>
              <a:buNone/>
            </a:pPr>
            <a:r>
              <a:rPr lang="ru-RU" sz="2500" b="1" dirty="0">
                <a:solidFill>
                  <a:srgbClr val="FF0000"/>
                </a:solidFill>
                <a:cs typeface="Arial" pitchFamily="34" charset="0"/>
              </a:rPr>
              <a:t>трех вариантов: 1. Дополнительный месяц размещения на световой панели; 2. 14 дней бесплатного</a:t>
            </a:r>
          </a:p>
          <a:p>
            <a:pPr>
              <a:buNone/>
            </a:pPr>
            <a:r>
              <a:rPr lang="ru-RU" sz="2500" b="1" dirty="0">
                <a:solidFill>
                  <a:srgbClr val="FF0000"/>
                </a:solidFill>
                <a:cs typeface="Arial" pitchFamily="34" charset="0"/>
              </a:rPr>
              <a:t>размещения вашего аудио-ролика на внутреннем радио ТРЦ СЕВЕР; 3. Месяц бесплатного размещения</a:t>
            </a:r>
          </a:p>
          <a:p>
            <a:pPr>
              <a:buNone/>
            </a:pPr>
            <a:r>
              <a:rPr lang="ru-RU" sz="2500" b="1" dirty="0">
                <a:solidFill>
                  <a:srgbClr val="FF0000"/>
                </a:solidFill>
                <a:cs typeface="Arial" pitchFamily="34" charset="0"/>
              </a:rPr>
              <a:t>вашего </a:t>
            </a:r>
            <a:r>
              <a:rPr lang="ru-RU" sz="2500" b="1" dirty="0" err="1">
                <a:solidFill>
                  <a:srgbClr val="FF0000"/>
                </a:solidFill>
                <a:cs typeface="Arial" pitchFamily="34" charset="0"/>
              </a:rPr>
              <a:t>видео-ролика</a:t>
            </a:r>
            <a:r>
              <a:rPr lang="ru-RU" sz="2500" b="1" dirty="0">
                <a:solidFill>
                  <a:srgbClr val="FF0000"/>
                </a:solidFill>
                <a:cs typeface="Arial" pitchFamily="34" charset="0"/>
              </a:rPr>
              <a:t> на видеоэкране зарядного устройства для мобильных телефонов в зоне </a:t>
            </a:r>
            <a:r>
              <a:rPr lang="ru-RU" sz="2500" b="1" dirty="0" err="1">
                <a:solidFill>
                  <a:srgbClr val="FF0000"/>
                </a:solidFill>
                <a:cs typeface="Arial" pitchFamily="34" charset="0"/>
              </a:rPr>
              <a:t>фуд-корта</a:t>
            </a:r>
            <a:r>
              <a:rPr lang="ru-RU" sz="2500" b="1" dirty="0">
                <a:solidFill>
                  <a:srgbClr val="FF0000"/>
                </a:solidFill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500" b="1" dirty="0">
                <a:solidFill>
                  <a:srgbClr val="FF0000"/>
                </a:solidFill>
                <a:cs typeface="Arial" pitchFamily="34" charset="0"/>
              </a:rPr>
              <a:t>3 этаж.</a:t>
            </a:r>
          </a:p>
          <a:p>
            <a:pPr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pic>
        <p:nvPicPr>
          <p:cNvPr id="11266" name="Picture 2" descr="C:\Desktop\Рекламные возможности СЕВЕР\Около ОСТ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4063798" cy="22848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596" y="571480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 магазина</a:t>
            </a:r>
            <a:r>
              <a:rPr lang="en-US" sz="2000" dirty="0"/>
              <a:t> OSTIN</a:t>
            </a:r>
            <a:r>
              <a:rPr lang="ru-RU" sz="2000" dirty="0"/>
              <a:t> 1 этаж</a:t>
            </a:r>
            <a:r>
              <a:rPr lang="en-US" sz="2000" dirty="0"/>
              <a:t>                        </a:t>
            </a:r>
            <a:r>
              <a:rPr lang="ru-RU" sz="2000" dirty="0"/>
              <a:t>У гипермаркета</a:t>
            </a:r>
            <a:r>
              <a:rPr lang="en-US" sz="2000" dirty="0"/>
              <a:t> </a:t>
            </a:r>
            <a:r>
              <a:rPr lang="ru-RU" sz="2000" dirty="0"/>
              <a:t>Магнит 0 этаж</a:t>
            </a:r>
          </a:p>
          <a:p>
            <a:r>
              <a:rPr lang="ru-RU" sz="2000" dirty="0"/>
              <a:t> </a:t>
            </a:r>
            <a:r>
              <a:rPr lang="ru-RU" sz="2000" b="1" dirty="0"/>
              <a:t>2000 руб. в месяц                                   2000руб. в месяц</a:t>
            </a:r>
          </a:p>
        </p:txBody>
      </p:sp>
      <p:pic>
        <p:nvPicPr>
          <p:cNvPr id="1026" name="Picture 2" descr="C:\Desktop\Рекламные возможности СЕВЕР\DSC_1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1285860"/>
            <a:ext cx="4071966" cy="2289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8282</TotalTime>
  <Words>1305</Words>
  <Application>Microsoft Office PowerPoint</Application>
  <PresentationFormat>Экран (4:3)</PresentationFormat>
  <Paragraphs>202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 Office</vt:lpstr>
      <vt:lpstr>Рекламные возможности  ТРЦ «Север»  для АРЕНДАТОРОВ.</vt:lpstr>
      <vt:lpstr>Содержание</vt:lpstr>
      <vt:lpstr>1. Аудио-реклама на территории ТРЦ "Север"</vt:lpstr>
      <vt:lpstr>Запись аудио-роликов</vt:lpstr>
      <vt:lpstr>Презентация PowerPoint</vt:lpstr>
      <vt:lpstr>2. Проведение промо-акций </vt:lpstr>
      <vt:lpstr>3. Размещение на крышной установке 2-ой  очереди  ТРЦ «СЕВЕР»</vt:lpstr>
      <vt:lpstr>Презентация PowerPoint</vt:lpstr>
      <vt:lpstr>5. Размещение на световых панелях 1x1.5м</vt:lpstr>
      <vt:lpstr>Презентация PowerPoint</vt:lpstr>
      <vt:lpstr>Презентация PowerPoint</vt:lpstr>
      <vt:lpstr>7. Статистика посещаемости ТРЦ «Север»</vt:lpstr>
      <vt:lpstr>8. Размещение в новостной ленте сайта «АФИША СОБЫТИЙ»: http://dv.orensever.ru/novosti.html </vt:lpstr>
      <vt:lpstr>9. Размещение баннерной рекламы на сайте      ТРЦ «СЕВЕР» www.orensever.ru </vt:lpstr>
      <vt:lpstr>9. Размещение баннерной рекламы на сайте      ТРЦ «СЕВЕР» www.orensever.ru </vt:lpstr>
      <vt:lpstr>8. Размещение баннерной рекламы на сайте      ТРЦ «СЕВЕР» www.orensever.ru </vt:lpstr>
      <vt:lpstr>10. Статистика сайта www.orensever.ru</vt:lpstr>
      <vt:lpstr>  Пусть все увидят и услышат о Вас!       По всем вопросам обращаться в департамент развития ТРЦ «СЕВЕР»:  Менеджер по рекламе Быкова Анна тел. 89128421135 e-mail: reklama.sever@mail.ru  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Рекламные возможности  ТРЦ «Север»</dc:title>
  <dc:creator>Piar</dc:creator>
  <cp:lastModifiedBy>Быкова Анна Михайловна</cp:lastModifiedBy>
  <cp:revision>61</cp:revision>
  <dcterms:created xsi:type="dcterms:W3CDTF">2014-02-06T10:27:48Z</dcterms:created>
  <dcterms:modified xsi:type="dcterms:W3CDTF">2018-07-19T10:35:37Z</dcterms:modified>
</cp:coreProperties>
</file>